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72"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3" r:id="rId18"/>
    <p:sldId id="274" r:id="rId19"/>
    <p:sldId id="271"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AD19FDA-E8E3-449B-9599-56F12DFA24CD}" type="datetimeFigureOut">
              <a:rPr lang="en-IN" smtClean="0"/>
              <a:t>26-08-2023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1331874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D19FDA-E8E3-449B-9599-56F12DFA24CD}" type="datetimeFigureOut">
              <a:rPr lang="en-IN" smtClean="0"/>
              <a:t>26-08-2023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83408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D19FDA-E8E3-449B-9599-56F12DFA24CD}" type="datetimeFigureOut">
              <a:rPr lang="en-IN" smtClean="0"/>
              <a:t>26-08-2023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11851308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D19FDA-E8E3-449B-9599-56F12DFA24CD}" type="datetimeFigureOut">
              <a:rPr lang="en-IN" smtClean="0"/>
              <a:t>26-08-2023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25E431-4115-4D8B-A846-B55F34B6A793}"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9714974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D19FDA-E8E3-449B-9599-56F12DFA24CD}" type="datetimeFigureOut">
              <a:rPr lang="en-IN" smtClean="0"/>
              <a:t>26-08-2023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36248178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AD19FDA-E8E3-449B-9599-56F12DFA24CD}" type="datetimeFigureOut">
              <a:rPr lang="en-IN" smtClean="0"/>
              <a:t>26-08-2023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4719384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AD19FDA-E8E3-449B-9599-56F12DFA24CD}" type="datetimeFigureOut">
              <a:rPr lang="en-IN" smtClean="0"/>
              <a:t>26-08-2023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2914610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D19FDA-E8E3-449B-9599-56F12DFA24CD}" type="datetimeFigureOut">
              <a:rPr lang="en-IN" smtClean="0"/>
              <a:t>26-08-2023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1393569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D19FDA-E8E3-449B-9599-56F12DFA24CD}" type="datetimeFigureOut">
              <a:rPr lang="en-IN" smtClean="0"/>
              <a:t>26-08-2023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2241029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D19FDA-E8E3-449B-9599-56F12DFA24CD}" type="datetimeFigureOut">
              <a:rPr lang="en-IN" smtClean="0"/>
              <a:t>26-08-2023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33617425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D19FDA-E8E3-449B-9599-56F12DFA24CD}" type="datetimeFigureOut">
              <a:rPr lang="en-IN" smtClean="0"/>
              <a:t>26-08-2023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833004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AD19FDA-E8E3-449B-9599-56F12DFA24CD}" type="datetimeFigureOut">
              <a:rPr lang="en-IN" smtClean="0"/>
              <a:t>26-08-2023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2424802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D19FDA-E8E3-449B-9599-56F12DFA24CD}" type="datetimeFigureOut">
              <a:rPr lang="en-IN" smtClean="0"/>
              <a:t>26-08-2023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1802921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AD19FDA-E8E3-449B-9599-56F12DFA24CD}" type="datetimeFigureOut">
              <a:rPr lang="en-IN" smtClean="0"/>
              <a:t>26-08-2023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1328379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8AD19FDA-E8E3-449B-9599-56F12DFA24CD}" type="datetimeFigureOut">
              <a:rPr lang="en-IN" smtClean="0"/>
              <a:t>26-08-2023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34308935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D19FDA-E8E3-449B-9599-56F12DFA24CD}" type="datetimeFigureOut">
              <a:rPr lang="en-IN" smtClean="0"/>
              <a:t>26-08-2023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3996247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D19FDA-E8E3-449B-9599-56F12DFA24CD}" type="datetimeFigureOut">
              <a:rPr lang="en-IN" smtClean="0"/>
              <a:t>26-08-2023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25E431-4115-4D8B-A846-B55F34B6A793}" type="slidenum">
              <a:rPr lang="en-IN" smtClean="0"/>
              <a:t>‹#›</a:t>
            </a:fld>
            <a:endParaRPr lang="en-IN"/>
          </a:p>
        </p:txBody>
      </p:sp>
    </p:spTree>
    <p:extLst>
      <p:ext uri="{BB962C8B-B14F-4D97-AF65-F5344CB8AC3E}">
        <p14:creationId xmlns:p14="http://schemas.microsoft.com/office/powerpoint/2010/main" val="28063730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8AD19FDA-E8E3-449B-9599-56F12DFA24CD}" type="datetimeFigureOut">
              <a:rPr lang="en-IN" smtClean="0"/>
              <a:t>26-08-2023</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5025E431-4115-4D8B-A846-B55F34B6A793}" type="slidenum">
              <a:rPr lang="en-IN" smtClean="0"/>
              <a:t>‹#›</a:t>
            </a:fld>
            <a:endParaRPr lang="en-IN"/>
          </a:p>
        </p:txBody>
      </p:sp>
    </p:spTree>
    <p:extLst>
      <p:ext uri="{BB962C8B-B14F-4D97-AF65-F5344CB8AC3E}">
        <p14:creationId xmlns:p14="http://schemas.microsoft.com/office/powerpoint/2010/main" val="12073549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A7E45-0BC2-B0CE-FBC6-58C456FC6C74}"/>
              </a:ext>
            </a:extLst>
          </p:cNvPr>
          <p:cNvSpPr>
            <a:spLocks noGrp="1"/>
          </p:cNvSpPr>
          <p:nvPr>
            <p:ph type="ctrTitle"/>
          </p:nvPr>
        </p:nvSpPr>
        <p:spPr>
          <a:xfrm>
            <a:off x="1664385" y="1600201"/>
            <a:ext cx="8689976" cy="585535"/>
          </a:xfrm>
        </p:spPr>
        <p:txBody>
          <a:bodyPr>
            <a:normAutofit fontScale="90000"/>
          </a:bodyPr>
          <a:lstStyle/>
          <a:p>
            <a:r>
              <a:rPr lang="en-IN" sz="3200" b="1" dirty="0">
                <a:solidFill>
                  <a:schemeClr val="tx1">
                    <a:lumMod val="95000"/>
                    <a:lumOff val="5000"/>
                  </a:schemeClr>
                </a:solidFill>
                <a:effectLst/>
                <a:latin typeface="Book Antiqua" panose="02040602050305030304" pitchFamily="18" charset="0"/>
                <a:ea typeface="Book Antiqua" panose="02040602050305030304" pitchFamily="18" charset="0"/>
                <a:cs typeface="Book Antiqua" panose="02040602050305030304" pitchFamily="18" charset="0"/>
              </a:rPr>
              <a:t>Capstone project – 01</a:t>
            </a:r>
            <a:br>
              <a:rPr lang="en-IN" sz="3200" b="1" dirty="0">
                <a:solidFill>
                  <a:schemeClr val="tx1">
                    <a:lumMod val="95000"/>
                    <a:lumOff val="5000"/>
                  </a:schemeClr>
                </a:solidFill>
                <a:effectLst/>
                <a:latin typeface="Book Antiqua" panose="02040602050305030304" pitchFamily="18" charset="0"/>
                <a:ea typeface="Book Antiqua" panose="02040602050305030304" pitchFamily="18" charset="0"/>
                <a:cs typeface="Book Antiqua" panose="02040602050305030304" pitchFamily="18" charset="0"/>
              </a:rPr>
            </a:br>
            <a:br>
              <a:rPr lang="en-IN" sz="3200" b="1" dirty="0">
                <a:solidFill>
                  <a:schemeClr val="tx1">
                    <a:lumMod val="95000"/>
                    <a:lumOff val="5000"/>
                  </a:schemeClr>
                </a:solidFill>
                <a:effectLst/>
                <a:latin typeface="Book Antiqua" panose="02040602050305030304" pitchFamily="18" charset="0"/>
                <a:ea typeface="Book Antiqua" panose="02040602050305030304" pitchFamily="18" charset="0"/>
                <a:cs typeface="Book Antiqua" panose="02040602050305030304" pitchFamily="18" charset="0"/>
              </a:rPr>
            </a:br>
            <a:r>
              <a:rPr lang="en-IN" sz="3200" b="1" dirty="0">
                <a:solidFill>
                  <a:schemeClr val="tx1">
                    <a:lumMod val="95000"/>
                    <a:lumOff val="5000"/>
                  </a:schemeClr>
                </a:solidFill>
                <a:effectLst/>
                <a:latin typeface="Book Antiqua" panose="02040602050305030304" pitchFamily="18" charset="0"/>
                <a:ea typeface="Book Antiqua" panose="02040602050305030304" pitchFamily="18" charset="0"/>
                <a:cs typeface="Book Antiqua" panose="02040602050305030304" pitchFamily="18" charset="0"/>
              </a:rPr>
              <a:t>PRDA 01 - Profit Analysis</a:t>
            </a:r>
            <a:endParaRPr lang="en-IN" sz="3200" dirty="0">
              <a:solidFill>
                <a:schemeClr val="tx1">
                  <a:lumMod val="95000"/>
                  <a:lumOff val="5000"/>
                </a:schemeClr>
              </a:solidFill>
            </a:endParaRPr>
          </a:p>
        </p:txBody>
      </p:sp>
      <p:sp>
        <p:nvSpPr>
          <p:cNvPr id="3" name="Subtitle 2">
            <a:extLst>
              <a:ext uri="{FF2B5EF4-FFF2-40B4-BE49-F238E27FC236}">
                <a16:creationId xmlns:a16="http://schemas.microsoft.com/office/drawing/2014/main" id="{2D06BC6A-FBF3-0C85-40F8-D1D74C7B7065}"/>
              </a:ext>
            </a:extLst>
          </p:cNvPr>
          <p:cNvSpPr>
            <a:spLocks noGrp="1"/>
          </p:cNvSpPr>
          <p:nvPr>
            <p:ph type="subTitle" idx="1"/>
          </p:nvPr>
        </p:nvSpPr>
        <p:spPr>
          <a:xfrm>
            <a:off x="1751012" y="2926081"/>
            <a:ext cx="8689976" cy="1539388"/>
          </a:xfrm>
        </p:spPr>
        <p:txBody>
          <a:bodyPr>
            <a:normAutofit/>
          </a:bodyPr>
          <a:lstStyle/>
          <a:p>
            <a:r>
              <a:rPr lang="en-IN" sz="2400" dirty="0">
                <a:solidFill>
                  <a:schemeClr val="tx1"/>
                </a:solidFill>
              </a:rPr>
              <a:t>Project Team Id</a:t>
            </a:r>
            <a:r>
              <a:rPr lang="en-IN" dirty="0"/>
              <a:t>:- </a:t>
            </a:r>
            <a:r>
              <a:rPr lang="en-IN" b="0" i="0" dirty="0">
                <a:solidFill>
                  <a:srgbClr val="222222"/>
                </a:solidFill>
                <a:effectLst/>
                <a:latin typeface="Arial" panose="020B0604020202020204" pitchFamily="34" charset="0"/>
              </a:rPr>
              <a:t>PTID-CDA-JUL-23-02</a:t>
            </a:r>
            <a:r>
              <a:rPr lang="en-IN" dirty="0">
                <a:solidFill>
                  <a:srgbClr val="222222"/>
                </a:solidFill>
                <a:latin typeface="Arial" panose="020B0604020202020204" pitchFamily="34" charset="0"/>
              </a:rPr>
              <a:t> Sushank,</a:t>
            </a:r>
          </a:p>
          <a:p>
            <a:r>
              <a:rPr lang="en-IN" b="0" i="0" dirty="0">
                <a:solidFill>
                  <a:srgbClr val="222222"/>
                </a:solidFill>
                <a:effectLst/>
                <a:latin typeface="Arial" panose="020B0604020202020204" pitchFamily="34" charset="0"/>
              </a:rPr>
              <a:t>                             </a:t>
            </a:r>
            <a:endParaRPr lang="en-IN" sz="2400" b="0" i="0" dirty="0">
              <a:solidFill>
                <a:srgbClr val="222222"/>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3401817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98519-8047-F4E1-ABF2-CB859D9942CC}"/>
              </a:ext>
            </a:extLst>
          </p:cNvPr>
          <p:cNvSpPr>
            <a:spLocks noGrp="1"/>
          </p:cNvSpPr>
          <p:nvPr>
            <p:ph type="title"/>
          </p:nvPr>
        </p:nvSpPr>
        <p:spPr/>
        <p:txBody>
          <a:bodyPr/>
          <a:lstStyle/>
          <a:p>
            <a:r>
              <a:rPr lang="en-IN" dirty="0"/>
              <a:t>Regression analysis</a:t>
            </a:r>
          </a:p>
        </p:txBody>
      </p:sp>
      <p:sp>
        <p:nvSpPr>
          <p:cNvPr id="3" name="Content Placeholder 2">
            <a:extLst>
              <a:ext uri="{FF2B5EF4-FFF2-40B4-BE49-F238E27FC236}">
                <a16:creationId xmlns:a16="http://schemas.microsoft.com/office/drawing/2014/main" id="{F46EC9CC-564E-B1B7-80A6-5885F17ABCCE}"/>
              </a:ext>
            </a:extLst>
          </p:cNvPr>
          <p:cNvSpPr>
            <a:spLocks noGrp="1"/>
          </p:cNvSpPr>
          <p:nvPr>
            <p:ph sz="quarter" idx="13"/>
          </p:nvPr>
        </p:nvSpPr>
        <p:spPr/>
        <p:txBody>
          <a:bodyPr/>
          <a:lstStyle/>
          <a:p>
            <a:r>
              <a:rPr lang="en-IN" dirty="0"/>
              <a:t>The problem is a multiple linear regression where </a:t>
            </a:r>
          </a:p>
          <a:p>
            <a:pPr marL="0" indent="0">
              <a:buNone/>
            </a:pPr>
            <a:r>
              <a:rPr lang="en-IN" dirty="0"/>
              <a:t>   y(target) – profit</a:t>
            </a:r>
          </a:p>
          <a:p>
            <a:pPr marL="0" indent="0">
              <a:buNone/>
            </a:pPr>
            <a:r>
              <a:rPr lang="en-IN" dirty="0"/>
              <a:t>   x1 – R&amp;D</a:t>
            </a:r>
          </a:p>
          <a:p>
            <a:pPr marL="0" indent="0">
              <a:buNone/>
            </a:pPr>
            <a:r>
              <a:rPr lang="en-IN" dirty="0"/>
              <a:t>   x2 – administration</a:t>
            </a:r>
          </a:p>
          <a:p>
            <a:pPr marL="0" indent="0">
              <a:buNone/>
            </a:pPr>
            <a:r>
              <a:rPr lang="en-IN" dirty="0"/>
              <a:t>   x3 – marketing.</a:t>
            </a:r>
          </a:p>
          <a:p>
            <a:pPr marL="0" indent="0">
              <a:buNone/>
            </a:pPr>
            <a:r>
              <a:rPr lang="en-IN" dirty="0"/>
              <a:t> the regression equation is  y = M1.x1 + m2.x2 + m3.x3 + c</a:t>
            </a:r>
          </a:p>
        </p:txBody>
      </p:sp>
    </p:spTree>
    <p:extLst>
      <p:ext uri="{BB962C8B-B14F-4D97-AF65-F5344CB8AC3E}">
        <p14:creationId xmlns:p14="http://schemas.microsoft.com/office/powerpoint/2010/main" val="3261081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F44AB-4B19-DB6D-7CFC-CB12EEBF5932}"/>
              </a:ext>
            </a:extLst>
          </p:cNvPr>
          <p:cNvSpPr>
            <a:spLocks noGrp="1"/>
          </p:cNvSpPr>
          <p:nvPr>
            <p:ph type="title"/>
          </p:nvPr>
        </p:nvSpPr>
        <p:spPr/>
        <p:txBody>
          <a:bodyPr/>
          <a:lstStyle/>
          <a:p>
            <a:r>
              <a:rPr lang="en-IN" dirty="0"/>
              <a:t>Regression analysis</a:t>
            </a:r>
          </a:p>
        </p:txBody>
      </p:sp>
      <p:sp>
        <p:nvSpPr>
          <p:cNvPr id="3" name="Content Placeholder 2">
            <a:extLst>
              <a:ext uri="{FF2B5EF4-FFF2-40B4-BE49-F238E27FC236}">
                <a16:creationId xmlns:a16="http://schemas.microsoft.com/office/drawing/2014/main" id="{88F8B172-DF53-9129-533E-95D3593EAD27}"/>
              </a:ext>
            </a:extLst>
          </p:cNvPr>
          <p:cNvSpPr>
            <a:spLocks noGrp="1"/>
          </p:cNvSpPr>
          <p:nvPr>
            <p:ph sz="quarter" idx="13"/>
          </p:nvPr>
        </p:nvSpPr>
        <p:spPr/>
        <p:txBody>
          <a:bodyPr/>
          <a:lstStyle/>
          <a:p>
            <a:r>
              <a:rPr lang="en-IN" dirty="0"/>
              <a:t>By performing the regression analysis we got the below coefficient values.</a:t>
            </a:r>
          </a:p>
        </p:txBody>
      </p:sp>
      <p:graphicFrame>
        <p:nvGraphicFramePr>
          <p:cNvPr id="4" name="Table 3">
            <a:extLst>
              <a:ext uri="{FF2B5EF4-FFF2-40B4-BE49-F238E27FC236}">
                <a16:creationId xmlns:a16="http://schemas.microsoft.com/office/drawing/2014/main" id="{66AE7F73-0C32-AC56-6A01-C98966D31F41}"/>
              </a:ext>
            </a:extLst>
          </p:cNvPr>
          <p:cNvGraphicFramePr>
            <a:graphicFrameLocks noGrp="1"/>
          </p:cNvGraphicFramePr>
          <p:nvPr>
            <p:extLst>
              <p:ext uri="{D42A27DB-BD31-4B8C-83A1-F6EECF244321}">
                <p14:modId xmlns:p14="http://schemas.microsoft.com/office/powerpoint/2010/main" val="4135717071"/>
              </p:ext>
            </p:extLst>
          </p:nvPr>
        </p:nvGraphicFramePr>
        <p:xfrm>
          <a:off x="3667225" y="2849078"/>
          <a:ext cx="4109988" cy="3657601"/>
        </p:xfrm>
        <a:graphic>
          <a:graphicData uri="http://schemas.openxmlformats.org/drawingml/2006/table">
            <a:tbl>
              <a:tblPr>
                <a:tableStyleId>{5C22544A-7EE6-4342-B048-85BDC9FD1C3A}</a:tableStyleId>
              </a:tblPr>
              <a:tblGrid>
                <a:gridCol w="2066102">
                  <a:extLst>
                    <a:ext uri="{9D8B030D-6E8A-4147-A177-3AD203B41FA5}">
                      <a16:colId xmlns:a16="http://schemas.microsoft.com/office/drawing/2014/main" val="388416940"/>
                    </a:ext>
                  </a:extLst>
                </a:gridCol>
                <a:gridCol w="2043886">
                  <a:extLst>
                    <a:ext uri="{9D8B030D-6E8A-4147-A177-3AD203B41FA5}">
                      <a16:colId xmlns:a16="http://schemas.microsoft.com/office/drawing/2014/main" val="109851132"/>
                    </a:ext>
                  </a:extLst>
                </a:gridCol>
              </a:tblGrid>
              <a:tr h="726510">
                <a:tc>
                  <a:txBody>
                    <a:bodyPr/>
                    <a:lstStyle/>
                    <a:p>
                      <a:pPr algn="ctr" fontAlgn="b"/>
                      <a:r>
                        <a:rPr lang="en-IN" sz="1100" u="none" strike="noStrike">
                          <a:effectLst/>
                        </a:rPr>
                        <a:t> </a:t>
                      </a:r>
                      <a:endParaRPr lang="en-IN" sz="1100" b="0" i="1"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IN" sz="1800" u="none" strike="noStrike" dirty="0">
                          <a:effectLst/>
                        </a:rPr>
                        <a:t>Coefficients</a:t>
                      </a:r>
                      <a:endParaRPr lang="en-IN" sz="1800" b="0" i="1"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638854489"/>
                  </a:ext>
                </a:extLst>
              </a:tr>
              <a:tr h="726510">
                <a:tc>
                  <a:txBody>
                    <a:bodyPr/>
                    <a:lstStyle/>
                    <a:p>
                      <a:pPr algn="l" fontAlgn="b"/>
                      <a:r>
                        <a:rPr lang="en-IN" sz="1800" u="none" strike="noStrike" dirty="0">
                          <a:effectLst/>
                        </a:rPr>
                        <a:t>Intercept (C)</a:t>
                      </a:r>
                      <a:endParaRPr lang="en-IN" sz="18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40366.99</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22603924"/>
                  </a:ext>
                </a:extLst>
              </a:tr>
              <a:tr h="726510">
                <a:tc>
                  <a:txBody>
                    <a:bodyPr/>
                    <a:lstStyle/>
                    <a:p>
                      <a:pPr algn="l" fontAlgn="b"/>
                      <a:r>
                        <a:rPr lang="en-IN" sz="1800" u="none" strike="noStrike" dirty="0">
                          <a:effectLst/>
                        </a:rPr>
                        <a:t>R&amp;D Spend (X1)</a:t>
                      </a:r>
                      <a:endParaRPr lang="en-IN" sz="18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0.703634</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044447087"/>
                  </a:ext>
                </a:extLst>
              </a:tr>
              <a:tr h="726510">
                <a:tc>
                  <a:txBody>
                    <a:bodyPr/>
                    <a:lstStyle/>
                    <a:p>
                      <a:pPr algn="l" fontAlgn="b"/>
                      <a:r>
                        <a:rPr lang="en-IN" sz="1800" u="none" strike="noStrike" dirty="0">
                          <a:effectLst/>
                        </a:rPr>
                        <a:t>Administration(X2)</a:t>
                      </a:r>
                      <a:endParaRPr lang="en-IN" sz="18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0.015854</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728328039"/>
                  </a:ext>
                </a:extLst>
              </a:tr>
              <a:tr h="751561">
                <a:tc>
                  <a:txBody>
                    <a:bodyPr/>
                    <a:lstStyle/>
                    <a:p>
                      <a:pPr algn="l" fontAlgn="b"/>
                      <a:r>
                        <a:rPr lang="en-IN" sz="1800" u="none" strike="noStrike" dirty="0">
                          <a:effectLst/>
                        </a:rPr>
                        <a:t>Marketing Spend(X3)</a:t>
                      </a:r>
                      <a:endParaRPr lang="en-IN" sz="18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0.07057</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081999091"/>
                  </a:ext>
                </a:extLst>
              </a:tr>
            </a:tbl>
          </a:graphicData>
        </a:graphic>
      </p:graphicFrame>
    </p:spTree>
    <p:extLst>
      <p:ext uri="{BB962C8B-B14F-4D97-AF65-F5344CB8AC3E}">
        <p14:creationId xmlns:p14="http://schemas.microsoft.com/office/powerpoint/2010/main" val="9090134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53BA5-3DAF-66F2-98F2-C1850A6CA9D4}"/>
              </a:ext>
            </a:extLst>
          </p:cNvPr>
          <p:cNvSpPr>
            <a:spLocks noGrp="1"/>
          </p:cNvSpPr>
          <p:nvPr>
            <p:ph type="title"/>
          </p:nvPr>
        </p:nvSpPr>
        <p:spPr>
          <a:xfrm>
            <a:off x="750145" y="37426"/>
            <a:ext cx="10364451" cy="1162157"/>
          </a:xfrm>
        </p:spPr>
        <p:txBody>
          <a:bodyPr/>
          <a:lstStyle/>
          <a:p>
            <a:r>
              <a:rPr lang="en-IN" dirty="0"/>
              <a:t>Profit prediction</a:t>
            </a:r>
          </a:p>
        </p:txBody>
      </p:sp>
      <p:sp>
        <p:nvSpPr>
          <p:cNvPr id="3" name="Content Placeholder 2">
            <a:extLst>
              <a:ext uri="{FF2B5EF4-FFF2-40B4-BE49-F238E27FC236}">
                <a16:creationId xmlns:a16="http://schemas.microsoft.com/office/drawing/2014/main" id="{8FCEA7AB-5FE1-8048-EE36-D504AD06EF09}"/>
              </a:ext>
            </a:extLst>
          </p:cNvPr>
          <p:cNvSpPr>
            <a:spLocks noGrp="1"/>
          </p:cNvSpPr>
          <p:nvPr>
            <p:ph sz="quarter" idx="13"/>
          </p:nvPr>
        </p:nvSpPr>
        <p:spPr>
          <a:xfrm>
            <a:off x="750145" y="1385316"/>
            <a:ext cx="10363826" cy="5198364"/>
          </a:xfrm>
        </p:spPr>
        <p:txBody>
          <a:bodyPr>
            <a:normAutofit/>
          </a:bodyPr>
          <a:lstStyle/>
          <a:p>
            <a:r>
              <a:rPr lang="en-IN" dirty="0"/>
              <a:t>1. </a:t>
            </a:r>
          </a:p>
          <a:p>
            <a:endParaRPr lang="en-IN" dirty="0"/>
          </a:p>
          <a:p>
            <a:endParaRPr lang="en-IN" dirty="0"/>
          </a:p>
          <a:p>
            <a:endParaRPr lang="en-IN" dirty="0"/>
          </a:p>
          <a:p>
            <a:r>
              <a:rPr lang="en-IN" dirty="0"/>
              <a:t>y = M1.x1 + m2.x2 + m3.x3 + c</a:t>
            </a:r>
          </a:p>
          <a:p>
            <a:r>
              <a:rPr lang="en-IN" dirty="0"/>
              <a:t>Y = (</a:t>
            </a:r>
            <a:r>
              <a:rPr lang="en-IN" sz="2000" u="none" strike="noStrike" dirty="0">
                <a:effectLst/>
              </a:rPr>
              <a:t>0.703634)(21892.92) + </a:t>
            </a:r>
            <a:r>
              <a:rPr lang="en-IN" u="none" strike="noStrike" dirty="0">
                <a:effectLst/>
              </a:rPr>
              <a:t>(0.015854</a:t>
            </a:r>
            <a:r>
              <a:rPr lang="en-IN" dirty="0">
                <a:solidFill>
                  <a:srgbClr val="000000"/>
                </a:solidFill>
                <a:latin typeface="Calibri" panose="020F0502020204030204" pitchFamily="34" charset="0"/>
              </a:rPr>
              <a:t>)(81910.77) + (</a:t>
            </a:r>
            <a:r>
              <a:rPr lang="en-IN" sz="2000" u="none" strike="noStrike" dirty="0">
                <a:effectLst/>
              </a:rPr>
              <a:t>0.07057</a:t>
            </a:r>
            <a:r>
              <a:rPr lang="en-IN" dirty="0">
                <a:solidFill>
                  <a:srgbClr val="000000"/>
                </a:solidFill>
                <a:latin typeface="Calibri" panose="020F0502020204030204" pitchFamily="34" charset="0"/>
              </a:rPr>
              <a:t>)(164270.7) + </a:t>
            </a:r>
            <a:r>
              <a:rPr lang="en-IN" sz="2000" u="none" strike="noStrike" dirty="0">
                <a:effectLst/>
              </a:rPr>
              <a:t>40366.99</a:t>
            </a:r>
          </a:p>
          <a:p>
            <a:r>
              <a:rPr lang="en-IN" sz="2000" u="none" strike="noStrike" dirty="0">
                <a:effectLst/>
              </a:rPr>
              <a:t>Y = 68662.84</a:t>
            </a:r>
          </a:p>
          <a:p>
            <a:pPr marL="0" indent="0">
              <a:buNone/>
            </a:pPr>
            <a:r>
              <a:rPr lang="en-IN" dirty="0">
                <a:solidFill>
                  <a:srgbClr val="000000"/>
                </a:solidFill>
                <a:latin typeface="Calibri" panose="020F0502020204030204" pitchFamily="34" charset="0"/>
              </a:rPr>
              <a:t> </a:t>
            </a:r>
          </a:p>
          <a:p>
            <a:pPr marL="0" indent="0">
              <a:buNone/>
            </a:pPr>
            <a:r>
              <a:rPr lang="en-IN" sz="2000" b="0" i="0" u="none" strike="noStrike" dirty="0">
                <a:solidFill>
                  <a:srgbClr val="000000"/>
                </a:solidFill>
                <a:effectLst/>
                <a:latin typeface="Calibri" panose="020F0502020204030204" pitchFamily="34" charset="0"/>
              </a:rPr>
              <a:t>The profit of is “ 68662.84 “. </a:t>
            </a:r>
          </a:p>
          <a:p>
            <a:pPr marL="0" indent="0">
              <a:buNone/>
            </a:pPr>
            <a:r>
              <a:rPr lang="en-IN" dirty="0">
                <a:solidFill>
                  <a:srgbClr val="000000"/>
                </a:solidFill>
                <a:latin typeface="Calibri" panose="020F0502020204030204" pitchFamily="34" charset="0"/>
              </a:rPr>
              <a:t> </a:t>
            </a:r>
            <a:endParaRPr lang="en-IN" dirty="0">
              <a:effectLst/>
              <a:latin typeface="Calibri" panose="020F0502020204030204" pitchFamily="34" charset="0"/>
              <a:ea typeface="Calibri" panose="020F0502020204030204" pitchFamily="34" charset="0"/>
            </a:endParaRPr>
          </a:p>
          <a:p>
            <a:endParaRPr lang="en-IN" sz="2000" b="0" i="0" u="none" strike="noStrike" dirty="0">
              <a:solidFill>
                <a:srgbClr val="000000"/>
              </a:solidFill>
              <a:effectLst/>
              <a:latin typeface="Calibri" panose="020F0502020204030204" pitchFamily="34" charset="0"/>
            </a:endParaRPr>
          </a:p>
          <a:p>
            <a:endParaRPr lang="en-IN" dirty="0"/>
          </a:p>
        </p:txBody>
      </p:sp>
      <p:graphicFrame>
        <p:nvGraphicFramePr>
          <p:cNvPr id="4" name="Table 3">
            <a:extLst>
              <a:ext uri="{FF2B5EF4-FFF2-40B4-BE49-F238E27FC236}">
                <a16:creationId xmlns:a16="http://schemas.microsoft.com/office/drawing/2014/main" id="{90FC0545-22A1-CE4B-0982-4414AB0F7EFE}"/>
              </a:ext>
            </a:extLst>
          </p:cNvPr>
          <p:cNvGraphicFramePr>
            <a:graphicFrameLocks noGrp="1"/>
          </p:cNvGraphicFramePr>
          <p:nvPr>
            <p:extLst>
              <p:ext uri="{D42A27DB-BD31-4B8C-83A1-F6EECF244321}">
                <p14:modId xmlns:p14="http://schemas.microsoft.com/office/powerpoint/2010/main" val="1633396101"/>
              </p:ext>
            </p:extLst>
          </p:nvPr>
        </p:nvGraphicFramePr>
        <p:xfrm>
          <a:off x="1716203" y="1490137"/>
          <a:ext cx="7832057" cy="1607232"/>
        </p:xfrm>
        <a:graphic>
          <a:graphicData uri="http://schemas.openxmlformats.org/drawingml/2006/table">
            <a:tbl>
              <a:tblPr>
                <a:tableStyleId>{5C22544A-7EE6-4342-B048-85BDC9FD1C3A}</a:tableStyleId>
              </a:tblPr>
              <a:tblGrid>
                <a:gridCol w="1685204">
                  <a:extLst>
                    <a:ext uri="{9D8B030D-6E8A-4147-A177-3AD203B41FA5}">
                      <a16:colId xmlns:a16="http://schemas.microsoft.com/office/drawing/2014/main" val="2210572822"/>
                    </a:ext>
                  </a:extLst>
                </a:gridCol>
                <a:gridCol w="2210105">
                  <a:extLst>
                    <a:ext uri="{9D8B030D-6E8A-4147-A177-3AD203B41FA5}">
                      <a16:colId xmlns:a16="http://schemas.microsoft.com/office/drawing/2014/main" val="2063699558"/>
                    </a:ext>
                  </a:extLst>
                </a:gridCol>
                <a:gridCol w="2348236">
                  <a:extLst>
                    <a:ext uri="{9D8B030D-6E8A-4147-A177-3AD203B41FA5}">
                      <a16:colId xmlns:a16="http://schemas.microsoft.com/office/drawing/2014/main" val="3376171101"/>
                    </a:ext>
                  </a:extLst>
                </a:gridCol>
                <a:gridCol w="1588512">
                  <a:extLst>
                    <a:ext uri="{9D8B030D-6E8A-4147-A177-3AD203B41FA5}">
                      <a16:colId xmlns:a16="http://schemas.microsoft.com/office/drawing/2014/main" val="3280536303"/>
                    </a:ext>
                  </a:extLst>
                </a:gridCol>
              </a:tblGrid>
              <a:tr h="803616">
                <a:tc>
                  <a:txBody>
                    <a:bodyPr/>
                    <a:lstStyle/>
                    <a:p>
                      <a:pPr>
                        <a:lnSpc>
                          <a:spcPct val="115000"/>
                        </a:lnSpc>
                        <a:spcAft>
                          <a:spcPts val="800"/>
                        </a:spcAft>
                      </a:pPr>
                      <a:r>
                        <a:rPr lang="en-IN" sz="1400">
                          <a:effectLst/>
                          <a:highlight>
                            <a:srgbClr val="FFFFFF"/>
                          </a:highlight>
                        </a:rPr>
                        <a:t>R&amp;D Spend</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dirty="0">
                          <a:effectLst/>
                          <a:highlight>
                            <a:srgbClr val="FFFFFF"/>
                          </a:highlight>
                        </a:rPr>
                        <a:t>Administration</a:t>
                      </a:r>
                      <a:endParaRPr lang="en-IN" sz="1100" dirty="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dirty="0">
                          <a:effectLst/>
                          <a:highlight>
                            <a:srgbClr val="FFFFFF"/>
                          </a:highlight>
                        </a:rPr>
                        <a:t>Marketing Spend</a:t>
                      </a:r>
                      <a:endParaRPr lang="en-IN" sz="1100" dirty="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a:effectLst/>
                          <a:highlight>
                            <a:srgbClr val="FFFFFF"/>
                          </a:highlight>
                        </a:rPr>
                        <a:t>Profit</a:t>
                      </a:r>
                      <a:endParaRPr lang="en-IN" sz="1100">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2870627440"/>
                  </a:ext>
                </a:extLst>
              </a:tr>
              <a:tr h="803616">
                <a:tc>
                  <a:txBody>
                    <a:bodyPr/>
                    <a:lstStyle/>
                    <a:p>
                      <a:pPr>
                        <a:lnSpc>
                          <a:spcPct val="115000"/>
                        </a:lnSpc>
                        <a:spcAft>
                          <a:spcPts val="800"/>
                        </a:spcAft>
                      </a:pPr>
                      <a:r>
                        <a:rPr lang="en-IN" sz="1400" dirty="0">
                          <a:effectLst/>
                          <a:highlight>
                            <a:srgbClr val="FFFFFF"/>
                          </a:highlight>
                        </a:rPr>
                        <a:t>21892.92</a:t>
                      </a:r>
                      <a:endParaRPr lang="en-IN" sz="1100" dirty="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a:effectLst/>
                          <a:highlight>
                            <a:srgbClr val="FFFFFF"/>
                          </a:highlight>
                        </a:rPr>
                        <a:t>81910.77</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dirty="0">
                          <a:effectLst/>
                          <a:highlight>
                            <a:srgbClr val="FFFFFF"/>
                          </a:highlight>
                        </a:rPr>
                        <a:t>164270.7</a:t>
                      </a:r>
                      <a:endParaRPr lang="en-IN" sz="1100" dirty="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dirty="0">
                          <a:effectLst/>
                          <a:highlight>
                            <a:srgbClr val="FFFFFF"/>
                          </a:highlight>
                        </a:rPr>
                        <a:t> </a:t>
                      </a:r>
                      <a:endParaRPr lang="en-IN" sz="1100" dirty="0">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777363070"/>
                  </a:ext>
                </a:extLst>
              </a:tr>
            </a:tbl>
          </a:graphicData>
        </a:graphic>
      </p:graphicFrame>
    </p:spTree>
    <p:extLst>
      <p:ext uri="{BB962C8B-B14F-4D97-AF65-F5344CB8AC3E}">
        <p14:creationId xmlns:p14="http://schemas.microsoft.com/office/powerpoint/2010/main" val="1779752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335C6-2A0D-2B5C-A2B3-F218589BB6C5}"/>
              </a:ext>
            </a:extLst>
          </p:cNvPr>
          <p:cNvSpPr>
            <a:spLocks noGrp="1"/>
          </p:cNvSpPr>
          <p:nvPr>
            <p:ph type="title"/>
          </p:nvPr>
        </p:nvSpPr>
        <p:spPr>
          <a:xfrm>
            <a:off x="634642" y="125937"/>
            <a:ext cx="10364451" cy="911988"/>
          </a:xfrm>
        </p:spPr>
        <p:txBody>
          <a:bodyPr/>
          <a:lstStyle/>
          <a:p>
            <a:r>
              <a:rPr lang="en-IN" dirty="0"/>
              <a:t>Profit prediction</a:t>
            </a:r>
          </a:p>
        </p:txBody>
      </p:sp>
      <p:sp>
        <p:nvSpPr>
          <p:cNvPr id="3" name="Content Placeholder 2">
            <a:extLst>
              <a:ext uri="{FF2B5EF4-FFF2-40B4-BE49-F238E27FC236}">
                <a16:creationId xmlns:a16="http://schemas.microsoft.com/office/drawing/2014/main" id="{36BC3D39-E8E7-16CA-22FD-2FB7EA53356A}"/>
              </a:ext>
            </a:extLst>
          </p:cNvPr>
          <p:cNvSpPr>
            <a:spLocks noGrp="1"/>
          </p:cNvSpPr>
          <p:nvPr>
            <p:ph sz="quarter" idx="13"/>
          </p:nvPr>
        </p:nvSpPr>
        <p:spPr>
          <a:xfrm>
            <a:off x="913774" y="933651"/>
            <a:ext cx="10363826" cy="5380521"/>
          </a:xfrm>
        </p:spPr>
        <p:txBody>
          <a:bodyPr/>
          <a:lstStyle/>
          <a:p>
            <a:r>
              <a:rPr lang="en-IN" dirty="0"/>
              <a:t>2.</a:t>
            </a:r>
          </a:p>
          <a:p>
            <a:endParaRPr lang="en-IN" dirty="0"/>
          </a:p>
          <a:p>
            <a:endParaRPr lang="en-IN" dirty="0"/>
          </a:p>
          <a:p>
            <a:endParaRPr lang="en-IN" dirty="0"/>
          </a:p>
          <a:p>
            <a:r>
              <a:rPr lang="en-IN" dirty="0"/>
              <a:t>y = M1.x1 + m2.x2 + m3.x3 + c</a:t>
            </a:r>
          </a:p>
          <a:p>
            <a:r>
              <a:rPr lang="en-IN" dirty="0"/>
              <a:t>Y =  (</a:t>
            </a:r>
            <a:r>
              <a:rPr lang="en-IN" sz="2000" u="none" strike="noStrike" dirty="0">
                <a:effectLst/>
              </a:rPr>
              <a:t>0.703634)(23940.93) + (0.015854</a:t>
            </a:r>
            <a:r>
              <a:rPr lang="en-IN" dirty="0">
                <a:solidFill>
                  <a:srgbClr val="000000"/>
                </a:solidFill>
                <a:latin typeface="Calibri" panose="020F0502020204030204" pitchFamily="34" charset="0"/>
              </a:rPr>
              <a:t>)(96489.63) + (</a:t>
            </a:r>
            <a:r>
              <a:rPr lang="en-IN" sz="2000" u="none" strike="noStrike" dirty="0">
                <a:effectLst/>
              </a:rPr>
              <a:t>0.07057)(137001.1) + 40366.99</a:t>
            </a:r>
            <a:endParaRPr lang="en-IN" sz="2000" b="0" i="0" u="none" strike="noStrike" dirty="0">
              <a:solidFill>
                <a:srgbClr val="000000"/>
              </a:solidFill>
              <a:effectLst/>
              <a:latin typeface="Calibri" panose="020F0502020204030204" pitchFamily="34" charset="0"/>
            </a:endParaRPr>
          </a:p>
          <a:p>
            <a:r>
              <a:rPr lang="en-IN" sz="2000" u="none" strike="noStrike" dirty="0">
                <a:effectLst/>
              </a:rPr>
              <a:t>Y = 68410.59</a:t>
            </a:r>
          </a:p>
          <a:p>
            <a:endParaRPr lang="en-IN" dirty="0"/>
          </a:p>
          <a:p>
            <a:pPr marL="0" indent="0">
              <a:buNone/>
            </a:pPr>
            <a:r>
              <a:rPr lang="en-IN" sz="2000" u="none" strike="noStrike" dirty="0">
                <a:effectLst/>
              </a:rPr>
              <a:t>The profit is “ 68410.59”. </a:t>
            </a:r>
            <a:endParaRPr lang="en-IN" sz="2000" b="0" i="0" u="none" strike="noStrike" dirty="0">
              <a:solidFill>
                <a:srgbClr val="000000"/>
              </a:solidFill>
              <a:effectLst/>
              <a:latin typeface="Calibri" panose="020F0502020204030204" pitchFamily="34" charset="0"/>
            </a:endParaRPr>
          </a:p>
          <a:p>
            <a:endParaRPr lang="en-IN" sz="2000" b="0" i="0" u="none" strike="noStrike" dirty="0">
              <a:solidFill>
                <a:srgbClr val="000000"/>
              </a:solidFill>
              <a:effectLst/>
              <a:latin typeface="Calibri" panose="020F0502020204030204" pitchFamily="34" charset="0"/>
            </a:endParaRPr>
          </a:p>
        </p:txBody>
      </p:sp>
      <p:graphicFrame>
        <p:nvGraphicFramePr>
          <p:cNvPr id="5" name="Table 4">
            <a:extLst>
              <a:ext uri="{FF2B5EF4-FFF2-40B4-BE49-F238E27FC236}">
                <a16:creationId xmlns:a16="http://schemas.microsoft.com/office/drawing/2014/main" id="{CBBCBCC7-9991-74AC-8C23-F206F59644F0}"/>
              </a:ext>
            </a:extLst>
          </p:cNvPr>
          <p:cNvGraphicFramePr>
            <a:graphicFrameLocks noGrp="1"/>
          </p:cNvGraphicFramePr>
          <p:nvPr>
            <p:extLst>
              <p:ext uri="{D42A27DB-BD31-4B8C-83A1-F6EECF244321}">
                <p14:modId xmlns:p14="http://schemas.microsoft.com/office/powerpoint/2010/main" val="3734875753"/>
              </p:ext>
            </p:extLst>
          </p:nvPr>
        </p:nvGraphicFramePr>
        <p:xfrm>
          <a:off x="1812457" y="1066801"/>
          <a:ext cx="8236318" cy="1695650"/>
        </p:xfrm>
        <a:graphic>
          <a:graphicData uri="http://schemas.openxmlformats.org/drawingml/2006/table">
            <a:tbl>
              <a:tblPr>
                <a:tableStyleId>{5C22544A-7EE6-4342-B048-85BDC9FD1C3A}</a:tableStyleId>
              </a:tblPr>
              <a:tblGrid>
                <a:gridCol w="1772189">
                  <a:extLst>
                    <a:ext uri="{9D8B030D-6E8A-4147-A177-3AD203B41FA5}">
                      <a16:colId xmlns:a16="http://schemas.microsoft.com/office/drawing/2014/main" val="89811982"/>
                    </a:ext>
                  </a:extLst>
                </a:gridCol>
                <a:gridCol w="2324181">
                  <a:extLst>
                    <a:ext uri="{9D8B030D-6E8A-4147-A177-3AD203B41FA5}">
                      <a16:colId xmlns:a16="http://schemas.microsoft.com/office/drawing/2014/main" val="3338245449"/>
                    </a:ext>
                  </a:extLst>
                </a:gridCol>
                <a:gridCol w="2469443">
                  <a:extLst>
                    <a:ext uri="{9D8B030D-6E8A-4147-A177-3AD203B41FA5}">
                      <a16:colId xmlns:a16="http://schemas.microsoft.com/office/drawing/2014/main" val="1138579601"/>
                    </a:ext>
                  </a:extLst>
                </a:gridCol>
                <a:gridCol w="1670505">
                  <a:extLst>
                    <a:ext uri="{9D8B030D-6E8A-4147-A177-3AD203B41FA5}">
                      <a16:colId xmlns:a16="http://schemas.microsoft.com/office/drawing/2014/main" val="1381754979"/>
                    </a:ext>
                  </a:extLst>
                </a:gridCol>
              </a:tblGrid>
              <a:tr h="847825">
                <a:tc>
                  <a:txBody>
                    <a:bodyPr/>
                    <a:lstStyle/>
                    <a:p>
                      <a:pPr>
                        <a:lnSpc>
                          <a:spcPct val="115000"/>
                        </a:lnSpc>
                        <a:spcAft>
                          <a:spcPts val="800"/>
                        </a:spcAft>
                      </a:pPr>
                      <a:r>
                        <a:rPr lang="en-IN" sz="1400">
                          <a:effectLst/>
                          <a:highlight>
                            <a:srgbClr val="FFFFFF"/>
                          </a:highlight>
                        </a:rPr>
                        <a:t>R&amp;D Spend</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dirty="0">
                          <a:effectLst/>
                          <a:highlight>
                            <a:srgbClr val="FFFFFF"/>
                          </a:highlight>
                        </a:rPr>
                        <a:t>Administration</a:t>
                      </a:r>
                      <a:endParaRPr lang="en-IN" sz="1100" dirty="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a:effectLst/>
                          <a:highlight>
                            <a:srgbClr val="FFFFFF"/>
                          </a:highlight>
                        </a:rPr>
                        <a:t>Marketing Spend</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a:effectLst/>
                          <a:highlight>
                            <a:srgbClr val="FFFFFF"/>
                          </a:highlight>
                        </a:rPr>
                        <a:t>Profit</a:t>
                      </a:r>
                      <a:endParaRPr lang="en-IN" sz="1100">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3765463829"/>
                  </a:ext>
                </a:extLst>
              </a:tr>
              <a:tr h="847825">
                <a:tc>
                  <a:txBody>
                    <a:bodyPr/>
                    <a:lstStyle/>
                    <a:p>
                      <a:pPr>
                        <a:lnSpc>
                          <a:spcPct val="115000"/>
                        </a:lnSpc>
                        <a:spcAft>
                          <a:spcPts val="800"/>
                        </a:spcAft>
                      </a:pPr>
                      <a:r>
                        <a:rPr lang="en-IN" sz="1800" dirty="0">
                          <a:solidFill>
                            <a:srgbClr val="3C4043"/>
                          </a:solidFill>
                          <a:effectLst/>
                          <a:highlight>
                            <a:srgbClr val="FFFFFF"/>
                          </a:highlight>
                          <a:latin typeface="Book Antiqua" panose="02040602050305030304" pitchFamily="18" charset="0"/>
                          <a:ea typeface="Book Antiqua" panose="02040602050305030304" pitchFamily="18" charset="0"/>
                          <a:cs typeface="Book Antiqua" panose="02040602050305030304" pitchFamily="18" charset="0"/>
                        </a:rPr>
                        <a:t>23940.93</a:t>
                      </a:r>
                      <a:endParaRPr lang="en-IN" sz="1800" dirty="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800">
                          <a:solidFill>
                            <a:srgbClr val="3C4043"/>
                          </a:solidFill>
                          <a:effectLst/>
                          <a:highlight>
                            <a:srgbClr val="FFFFFF"/>
                          </a:highlight>
                          <a:latin typeface="Book Antiqua" panose="02040602050305030304" pitchFamily="18" charset="0"/>
                          <a:ea typeface="Book Antiqua" panose="02040602050305030304" pitchFamily="18" charset="0"/>
                          <a:cs typeface="Book Antiqua" panose="02040602050305030304" pitchFamily="18" charset="0"/>
                        </a:rPr>
                        <a:t>96489.63</a:t>
                      </a:r>
                      <a:endParaRPr lang="en-IN" sz="18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800">
                          <a:solidFill>
                            <a:srgbClr val="3C4043"/>
                          </a:solidFill>
                          <a:effectLst/>
                          <a:highlight>
                            <a:srgbClr val="FFFFFF"/>
                          </a:highlight>
                          <a:latin typeface="Book Antiqua" panose="02040602050305030304" pitchFamily="18" charset="0"/>
                          <a:ea typeface="Book Antiqua" panose="02040602050305030304" pitchFamily="18" charset="0"/>
                          <a:cs typeface="Book Antiqua" panose="02040602050305030304" pitchFamily="18" charset="0"/>
                        </a:rPr>
                        <a:t>137001.1</a:t>
                      </a:r>
                      <a:endParaRPr lang="en-IN" sz="18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800" dirty="0">
                          <a:solidFill>
                            <a:srgbClr val="3C4043"/>
                          </a:solidFill>
                          <a:effectLst/>
                          <a:highlight>
                            <a:srgbClr val="FFFFFF"/>
                          </a:highlight>
                          <a:latin typeface="Book Antiqua" panose="02040602050305030304" pitchFamily="18" charset="0"/>
                          <a:ea typeface="Book Antiqua" panose="02040602050305030304" pitchFamily="18" charset="0"/>
                          <a:cs typeface="Book Antiqua" panose="02040602050305030304" pitchFamily="18" charset="0"/>
                        </a:rPr>
                        <a:t> </a:t>
                      </a:r>
                      <a:endParaRPr lang="en-IN" sz="1800" dirty="0">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2412538764"/>
                  </a:ext>
                </a:extLst>
              </a:tr>
            </a:tbl>
          </a:graphicData>
        </a:graphic>
      </p:graphicFrame>
    </p:spTree>
    <p:extLst>
      <p:ext uri="{BB962C8B-B14F-4D97-AF65-F5344CB8AC3E}">
        <p14:creationId xmlns:p14="http://schemas.microsoft.com/office/powerpoint/2010/main" val="21705411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28FE5-719C-FAC7-E622-E8881AF2F6D8}"/>
              </a:ext>
            </a:extLst>
          </p:cNvPr>
          <p:cNvSpPr>
            <a:spLocks noGrp="1"/>
          </p:cNvSpPr>
          <p:nvPr>
            <p:ph type="title"/>
          </p:nvPr>
        </p:nvSpPr>
        <p:spPr>
          <a:xfrm>
            <a:off x="1096029" y="2351064"/>
            <a:ext cx="10364451" cy="1596177"/>
          </a:xfrm>
        </p:spPr>
        <p:txBody>
          <a:bodyPr/>
          <a:lstStyle/>
          <a:p>
            <a:r>
              <a:rPr lang="en-IN" dirty="0"/>
              <a:t>Visualization in power bi</a:t>
            </a:r>
          </a:p>
        </p:txBody>
      </p:sp>
    </p:spTree>
    <p:extLst>
      <p:ext uri="{BB962C8B-B14F-4D97-AF65-F5344CB8AC3E}">
        <p14:creationId xmlns:p14="http://schemas.microsoft.com/office/powerpoint/2010/main" val="2810199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8777AB-6CD8-9F7E-E845-653A8A81AF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716417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1C71D-13AE-ADDD-890B-55D4FFE1C5CD}"/>
              </a:ext>
            </a:extLst>
          </p:cNvPr>
          <p:cNvSpPr>
            <a:spLocks noGrp="1"/>
          </p:cNvSpPr>
          <p:nvPr>
            <p:ph type="title"/>
          </p:nvPr>
        </p:nvSpPr>
        <p:spPr>
          <a:xfrm>
            <a:off x="913149" y="170768"/>
            <a:ext cx="10364451" cy="896033"/>
          </a:xfrm>
        </p:spPr>
        <p:txBody>
          <a:bodyPr/>
          <a:lstStyle/>
          <a:p>
            <a:r>
              <a:rPr lang="en-IN" dirty="0"/>
              <a:t>Insights from the visualization</a:t>
            </a:r>
          </a:p>
        </p:txBody>
      </p:sp>
      <p:sp>
        <p:nvSpPr>
          <p:cNvPr id="3" name="Content Placeholder 2">
            <a:extLst>
              <a:ext uri="{FF2B5EF4-FFF2-40B4-BE49-F238E27FC236}">
                <a16:creationId xmlns:a16="http://schemas.microsoft.com/office/drawing/2014/main" id="{641735E7-642C-0785-A206-98584F003D55}"/>
              </a:ext>
            </a:extLst>
          </p:cNvPr>
          <p:cNvSpPr>
            <a:spLocks noGrp="1"/>
          </p:cNvSpPr>
          <p:nvPr>
            <p:ph sz="quarter" idx="13"/>
          </p:nvPr>
        </p:nvSpPr>
        <p:spPr>
          <a:xfrm>
            <a:off x="500514" y="1722922"/>
            <a:ext cx="11511814" cy="3946358"/>
          </a:xfrm>
        </p:spPr>
        <p:txBody>
          <a:bodyPr>
            <a:normAutofit/>
          </a:bodyPr>
          <a:lstStyle/>
          <a:p>
            <a:r>
              <a:rPr lang="en-US" sz="2400" dirty="0"/>
              <a:t>New York has the highest Profit among all the other States. </a:t>
            </a:r>
          </a:p>
          <a:p>
            <a:r>
              <a:rPr lang="en-US" sz="2400" dirty="0"/>
              <a:t>The company has spent more on marketing while the least on Research and development. </a:t>
            </a:r>
          </a:p>
          <a:p>
            <a:r>
              <a:rPr lang="en-US" sz="2400" dirty="0"/>
              <a:t>The company has only a profit of 5.60M while they have spent 20.30 M, which is a 72.41% Loss. </a:t>
            </a:r>
          </a:p>
        </p:txBody>
      </p:sp>
    </p:spTree>
    <p:extLst>
      <p:ext uri="{BB962C8B-B14F-4D97-AF65-F5344CB8AC3E}">
        <p14:creationId xmlns:p14="http://schemas.microsoft.com/office/powerpoint/2010/main" val="1243476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5E189-540C-6078-663A-6D6E4E6829EE}"/>
              </a:ext>
            </a:extLst>
          </p:cNvPr>
          <p:cNvSpPr>
            <a:spLocks noGrp="1"/>
          </p:cNvSpPr>
          <p:nvPr>
            <p:ph type="title"/>
          </p:nvPr>
        </p:nvSpPr>
        <p:spPr>
          <a:xfrm>
            <a:off x="672164" y="625200"/>
            <a:ext cx="10364451" cy="819031"/>
          </a:xfrm>
        </p:spPr>
        <p:txBody>
          <a:bodyPr/>
          <a:lstStyle/>
          <a:p>
            <a:r>
              <a:rPr lang="en-IN" dirty="0"/>
              <a:t>suggestions</a:t>
            </a:r>
          </a:p>
        </p:txBody>
      </p:sp>
      <p:sp>
        <p:nvSpPr>
          <p:cNvPr id="3" name="Content Placeholder 2">
            <a:extLst>
              <a:ext uri="{FF2B5EF4-FFF2-40B4-BE49-F238E27FC236}">
                <a16:creationId xmlns:a16="http://schemas.microsoft.com/office/drawing/2014/main" id="{10A97BF6-82E2-604C-D8DE-2BFBBC5A9DF7}"/>
              </a:ext>
            </a:extLst>
          </p:cNvPr>
          <p:cNvSpPr>
            <a:spLocks noGrp="1"/>
          </p:cNvSpPr>
          <p:nvPr>
            <p:ph sz="quarter" idx="13"/>
          </p:nvPr>
        </p:nvSpPr>
        <p:spPr>
          <a:xfrm>
            <a:off x="672164" y="1934677"/>
            <a:ext cx="10847671" cy="3888607"/>
          </a:xfrm>
        </p:spPr>
        <p:txBody>
          <a:bodyPr/>
          <a:lstStyle/>
          <a:p>
            <a:r>
              <a:rPr lang="en-US" dirty="0"/>
              <a:t>The company needs to hire an experienced Research analyst who can perform research and identify areas for improvement. </a:t>
            </a:r>
          </a:p>
          <a:p>
            <a:r>
              <a:rPr lang="en-US" dirty="0"/>
              <a:t>They need a well-planned marketing strategy that can help increase brand awareness, bringing new customers to the business. </a:t>
            </a:r>
          </a:p>
          <a:p>
            <a:r>
              <a:rPr lang="en-US" dirty="0"/>
              <a:t>They need to hire quality admins who can implement profit growth strategies.</a:t>
            </a:r>
            <a:endParaRPr lang="en-IN" dirty="0"/>
          </a:p>
        </p:txBody>
      </p:sp>
    </p:spTree>
    <p:extLst>
      <p:ext uri="{BB962C8B-B14F-4D97-AF65-F5344CB8AC3E}">
        <p14:creationId xmlns:p14="http://schemas.microsoft.com/office/powerpoint/2010/main" val="31218003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6460F-CD33-47E3-9552-1FD589B03B2C}"/>
              </a:ext>
            </a:extLst>
          </p:cNvPr>
          <p:cNvSpPr>
            <a:spLocks noGrp="1"/>
          </p:cNvSpPr>
          <p:nvPr>
            <p:ph type="title"/>
          </p:nvPr>
        </p:nvSpPr>
        <p:spPr>
          <a:xfrm>
            <a:off x="740520" y="334398"/>
            <a:ext cx="10364451" cy="732403"/>
          </a:xfrm>
        </p:spPr>
        <p:txBody>
          <a:bodyPr/>
          <a:lstStyle/>
          <a:p>
            <a:r>
              <a:rPr lang="en-IN" dirty="0"/>
              <a:t>Presentation video</a:t>
            </a:r>
          </a:p>
        </p:txBody>
      </p:sp>
      <p:pic>
        <p:nvPicPr>
          <p:cNvPr id="4" name="presentation-video">
            <a:hlinkClick r:id="" action="ppaction://media"/>
            <a:extLst>
              <a:ext uri="{FF2B5EF4-FFF2-40B4-BE49-F238E27FC236}">
                <a16:creationId xmlns:a16="http://schemas.microsoft.com/office/drawing/2014/main" id="{06B095EB-6CF0-429A-AF54-253E0F3F81B6}"/>
              </a:ext>
            </a:extLst>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1307431" y="1193533"/>
            <a:ext cx="9230627" cy="4645794"/>
          </a:xfrm>
        </p:spPr>
      </p:pic>
    </p:spTree>
    <p:extLst>
      <p:ext uri="{BB962C8B-B14F-4D97-AF65-F5344CB8AC3E}">
        <p14:creationId xmlns:p14="http://schemas.microsoft.com/office/powerpoint/2010/main" val="4055339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3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863CE-87A5-7C1A-2FE8-9749705098AE}"/>
              </a:ext>
            </a:extLst>
          </p:cNvPr>
          <p:cNvSpPr>
            <a:spLocks noGrp="1"/>
          </p:cNvSpPr>
          <p:nvPr>
            <p:ph type="title"/>
          </p:nvPr>
        </p:nvSpPr>
        <p:spPr>
          <a:xfrm>
            <a:off x="759770" y="2438406"/>
            <a:ext cx="10364451" cy="1596177"/>
          </a:xfrm>
        </p:spPr>
        <p:txBody>
          <a:bodyPr>
            <a:normAutofit/>
          </a:bodyPr>
          <a:lstStyle/>
          <a:p>
            <a:r>
              <a:rPr lang="en-IN" sz="4400" dirty="0"/>
              <a:t>Thank you</a:t>
            </a:r>
          </a:p>
        </p:txBody>
      </p:sp>
    </p:spTree>
    <p:extLst>
      <p:ext uri="{BB962C8B-B14F-4D97-AF65-F5344CB8AC3E}">
        <p14:creationId xmlns:p14="http://schemas.microsoft.com/office/powerpoint/2010/main" val="1532007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DDE51-792E-EA52-40CD-1CB3A721987A}"/>
              </a:ext>
            </a:extLst>
          </p:cNvPr>
          <p:cNvSpPr>
            <a:spLocks noGrp="1"/>
          </p:cNvSpPr>
          <p:nvPr>
            <p:ph type="title"/>
          </p:nvPr>
        </p:nvSpPr>
        <p:spPr/>
        <p:txBody>
          <a:bodyPr/>
          <a:lstStyle/>
          <a:p>
            <a:r>
              <a:rPr lang="en-IN" dirty="0"/>
              <a:t>Objective of </a:t>
            </a:r>
            <a:r>
              <a:rPr lang="en-IN"/>
              <a:t>the project</a:t>
            </a:r>
            <a:endParaRPr lang="en-IN" dirty="0"/>
          </a:p>
        </p:txBody>
      </p:sp>
      <p:sp>
        <p:nvSpPr>
          <p:cNvPr id="3" name="Content Placeholder 2">
            <a:extLst>
              <a:ext uri="{FF2B5EF4-FFF2-40B4-BE49-F238E27FC236}">
                <a16:creationId xmlns:a16="http://schemas.microsoft.com/office/drawing/2014/main" id="{CC9FA8A2-C6A3-D845-1EED-B8165130001A}"/>
              </a:ext>
            </a:extLst>
          </p:cNvPr>
          <p:cNvSpPr>
            <a:spLocks noGrp="1"/>
          </p:cNvSpPr>
          <p:nvPr>
            <p:ph sz="quarter" idx="13"/>
          </p:nvPr>
        </p:nvSpPr>
        <p:spPr/>
        <p:txBody>
          <a:bodyPr/>
          <a:lstStyle/>
          <a:p>
            <a:r>
              <a:rPr lang="en-IN" sz="1800" dirty="0">
                <a:solidFill>
                  <a:srgbClr val="3C4043"/>
                </a:solidFill>
                <a:effectLst/>
                <a:highlight>
                  <a:srgbClr val="FFFFFF"/>
                </a:highlight>
                <a:latin typeface="Book Antiqua" panose="02040602050305030304" pitchFamily="18" charset="0"/>
                <a:ea typeface="Book Antiqua" panose="02040602050305030304" pitchFamily="18" charset="0"/>
                <a:cs typeface="Book Antiqua" panose="02040602050305030304" pitchFamily="18" charset="0"/>
              </a:rPr>
              <a:t>Perform Regression Analysis for the given data to identify how the money spent on Marketing, R&amp;D, and Administration is affecting the company’s Profit. Predict the Profit for the below-given input features.</a:t>
            </a:r>
            <a:endParaRPr lang="en-IN" sz="1800" dirty="0">
              <a:effectLst/>
              <a:latin typeface="Calibri" panose="020F0502020204030204" pitchFamily="34" charset="0"/>
              <a:ea typeface="Calibri" panose="020F0502020204030204" pitchFamily="34" charset="0"/>
            </a:endParaRPr>
          </a:p>
          <a:p>
            <a:endParaRPr lang="en-IN" dirty="0"/>
          </a:p>
        </p:txBody>
      </p:sp>
      <p:graphicFrame>
        <p:nvGraphicFramePr>
          <p:cNvPr id="4" name="Table 3">
            <a:extLst>
              <a:ext uri="{FF2B5EF4-FFF2-40B4-BE49-F238E27FC236}">
                <a16:creationId xmlns:a16="http://schemas.microsoft.com/office/drawing/2014/main" id="{670D730C-F508-EABB-30A5-11E823D0A62A}"/>
              </a:ext>
            </a:extLst>
          </p:cNvPr>
          <p:cNvGraphicFramePr>
            <a:graphicFrameLocks noGrp="1"/>
          </p:cNvGraphicFramePr>
          <p:nvPr>
            <p:extLst>
              <p:ext uri="{D42A27DB-BD31-4B8C-83A1-F6EECF244321}">
                <p14:modId xmlns:p14="http://schemas.microsoft.com/office/powerpoint/2010/main" val="2148665133"/>
              </p:ext>
            </p:extLst>
          </p:nvPr>
        </p:nvGraphicFramePr>
        <p:xfrm>
          <a:off x="2723950" y="3798292"/>
          <a:ext cx="6362298" cy="2294499"/>
        </p:xfrm>
        <a:graphic>
          <a:graphicData uri="http://schemas.openxmlformats.org/drawingml/2006/table">
            <a:tbl>
              <a:tblPr>
                <a:tableStyleId>{5C22544A-7EE6-4342-B048-85BDC9FD1C3A}</a:tableStyleId>
              </a:tblPr>
              <a:tblGrid>
                <a:gridCol w="1368960">
                  <a:extLst>
                    <a:ext uri="{9D8B030D-6E8A-4147-A177-3AD203B41FA5}">
                      <a16:colId xmlns:a16="http://schemas.microsoft.com/office/drawing/2014/main" val="1693576551"/>
                    </a:ext>
                  </a:extLst>
                </a:gridCol>
                <a:gridCol w="1795358">
                  <a:extLst>
                    <a:ext uri="{9D8B030D-6E8A-4147-A177-3AD203B41FA5}">
                      <a16:colId xmlns:a16="http://schemas.microsoft.com/office/drawing/2014/main" val="3945968024"/>
                    </a:ext>
                  </a:extLst>
                </a:gridCol>
                <a:gridCol w="1907567">
                  <a:extLst>
                    <a:ext uri="{9D8B030D-6E8A-4147-A177-3AD203B41FA5}">
                      <a16:colId xmlns:a16="http://schemas.microsoft.com/office/drawing/2014/main" val="1940253866"/>
                    </a:ext>
                  </a:extLst>
                </a:gridCol>
                <a:gridCol w="1290413">
                  <a:extLst>
                    <a:ext uri="{9D8B030D-6E8A-4147-A177-3AD203B41FA5}">
                      <a16:colId xmlns:a16="http://schemas.microsoft.com/office/drawing/2014/main" val="1783287458"/>
                    </a:ext>
                  </a:extLst>
                </a:gridCol>
              </a:tblGrid>
              <a:tr h="920677">
                <a:tc>
                  <a:txBody>
                    <a:bodyPr/>
                    <a:lstStyle/>
                    <a:p>
                      <a:pPr>
                        <a:lnSpc>
                          <a:spcPct val="115000"/>
                        </a:lnSpc>
                        <a:spcAft>
                          <a:spcPts val="800"/>
                        </a:spcAft>
                      </a:pPr>
                      <a:r>
                        <a:rPr lang="en-IN" sz="1400">
                          <a:effectLst/>
                          <a:highlight>
                            <a:srgbClr val="FFFFFF"/>
                          </a:highlight>
                        </a:rPr>
                        <a:t>R&amp;D Spend</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dirty="0">
                          <a:effectLst/>
                          <a:highlight>
                            <a:srgbClr val="FFFFFF"/>
                          </a:highlight>
                        </a:rPr>
                        <a:t>Administration</a:t>
                      </a:r>
                      <a:endParaRPr lang="en-IN" sz="1100" dirty="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a:effectLst/>
                          <a:highlight>
                            <a:srgbClr val="FFFFFF"/>
                          </a:highlight>
                        </a:rPr>
                        <a:t>Marketing Spend</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a:effectLst/>
                          <a:highlight>
                            <a:srgbClr val="FFFFFF"/>
                          </a:highlight>
                        </a:rPr>
                        <a:t>Profit</a:t>
                      </a:r>
                      <a:endParaRPr lang="en-IN" sz="1100">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1269150956"/>
                  </a:ext>
                </a:extLst>
              </a:tr>
              <a:tr h="686911">
                <a:tc>
                  <a:txBody>
                    <a:bodyPr/>
                    <a:lstStyle/>
                    <a:p>
                      <a:pPr>
                        <a:lnSpc>
                          <a:spcPct val="115000"/>
                        </a:lnSpc>
                        <a:spcAft>
                          <a:spcPts val="800"/>
                        </a:spcAft>
                      </a:pPr>
                      <a:r>
                        <a:rPr lang="en-IN" sz="1400">
                          <a:effectLst/>
                          <a:highlight>
                            <a:srgbClr val="FFFFFF"/>
                          </a:highlight>
                        </a:rPr>
                        <a:t>21892.92</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a:effectLst/>
                          <a:highlight>
                            <a:srgbClr val="FFFFFF"/>
                          </a:highlight>
                        </a:rPr>
                        <a:t>81910.77</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a:effectLst/>
                          <a:highlight>
                            <a:srgbClr val="FFFFFF"/>
                          </a:highlight>
                        </a:rPr>
                        <a:t>164270.7</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a:effectLst/>
                          <a:highlight>
                            <a:srgbClr val="FFFFFF"/>
                          </a:highlight>
                        </a:rPr>
                        <a:t> </a:t>
                      </a:r>
                      <a:endParaRPr lang="en-IN" sz="1100">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3517285986"/>
                  </a:ext>
                </a:extLst>
              </a:tr>
              <a:tr h="686911">
                <a:tc>
                  <a:txBody>
                    <a:bodyPr/>
                    <a:lstStyle/>
                    <a:p>
                      <a:pPr>
                        <a:lnSpc>
                          <a:spcPct val="115000"/>
                        </a:lnSpc>
                        <a:spcAft>
                          <a:spcPts val="800"/>
                        </a:spcAft>
                      </a:pPr>
                      <a:r>
                        <a:rPr lang="en-IN" sz="1400">
                          <a:effectLst/>
                          <a:highlight>
                            <a:srgbClr val="FFFFFF"/>
                          </a:highlight>
                        </a:rPr>
                        <a:t>23940.93</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a:effectLst/>
                          <a:highlight>
                            <a:srgbClr val="FFFFFF"/>
                          </a:highlight>
                        </a:rPr>
                        <a:t>96489.63</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a:effectLst/>
                          <a:highlight>
                            <a:srgbClr val="FFFFFF"/>
                          </a:highlight>
                        </a:rPr>
                        <a:t>137001.1</a:t>
                      </a:r>
                      <a:endParaRPr lang="en-IN" sz="1100">
                        <a:effectLst/>
                        <a:latin typeface="Calibri" panose="020F0502020204030204" pitchFamily="34" charset="0"/>
                        <a:ea typeface="Calibri" panose="020F0502020204030204" pitchFamily="34" charset="0"/>
                      </a:endParaRPr>
                    </a:p>
                  </a:txBody>
                  <a:tcPr marL="63500" marR="63500" marT="63500" marB="63500"/>
                </a:tc>
                <a:tc>
                  <a:txBody>
                    <a:bodyPr/>
                    <a:lstStyle/>
                    <a:p>
                      <a:pPr>
                        <a:lnSpc>
                          <a:spcPct val="115000"/>
                        </a:lnSpc>
                        <a:spcAft>
                          <a:spcPts val="800"/>
                        </a:spcAft>
                      </a:pPr>
                      <a:r>
                        <a:rPr lang="en-IN" sz="1400" dirty="0">
                          <a:effectLst/>
                          <a:highlight>
                            <a:srgbClr val="FFFFFF"/>
                          </a:highlight>
                        </a:rPr>
                        <a:t> </a:t>
                      </a:r>
                      <a:endParaRPr lang="en-IN" sz="1100" dirty="0">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3944732589"/>
                  </a:ext>
                </a:extLst>
              </a:tr>
            </a:tbl>
          </a:graphicData>
        </a:graphic>
      </p:graphicFrame>
    </p:spTree>
    <p:extLst>
      <p:ext uri="{BB962C8B-B14F-4D97-AF65-F5344CB8AC3E}">
        <p14:creationId xmlns:p14="http://schemas.microsoft.com/office/powerpoint/2010/main" val="17545753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AB388-A781-1C59-0B95-043188900B93}"/>
              </a:ext>
            </a:extLst>
          </p:cNvPr>
          <p:cNvSpPr>
            <a:spLocks noGrp="1"/>
          </p:cNvSpPr>
          <p:nvPr>
            <p:ph type="title"/>
          </p:nvPr>
        </p:nvSpPr>
        <p:spPr/>
        <p:txBody>
          <a:bodyPr/>
          <a:lstStyle/>
          <a:p>
            <a:r>
              <a:rPr lang="en-IN" dirty="0"/>
              <a:t>tools</a:t>
            </a:r>
          </a:p>
        </p:txBody>
      </p:sp>
      <p:sp>
        <p:nvSpPr>
          <p:cNvPr id="3" name="Content Placeholder 2">
            <a:extLst>
              <a:ext uri="{FF2B5EF4-FFF2-40B4-BE49-F238E27FC236}">
                <a16:creationId xmlns:a16="http://schemas.microsoft.com/office/drawing/2014/main" id="{644C33E2-95E8-86A7-9734-6BE181239D55}"/>
              </a:ext>
            </a:extLst>
          </p:cNvPr>
          <p:cNvSpPr>
            <a:spLocks noGrp="1"/>
          </p:cNvSpPr>
          <p:nvPr>
            <p:ph sz="quarter" idx="13"/>
          </p:nvPr>
        </p:nvSpPr>
        <p:spPr/>
        <p:txBody>
          <a:bodyPr/>
          <a:lstStyle/>
          <a:p>
            <a:r>
              <a:rPr lang="en-IN" dirty="0"/>
              <a:t>Ms excel for calculating the median and performing the regression analysis.</a:t>
            </a:r>
          </a:p>
          <a:p>
            <a:endParaRPr lang="en-IN" dirty="0"/>
          </a:p>
          <a:p>
            <a:r>
              <a:rPr lang="en-IN" dirty="0"/>
              <a:t>Power bi to create a dashboard for the given dataset and extract the visuals from it.</a:t>
            </a:r>
          </a:p>
        </p:txBody>
      </p:sp>
    </p:spTree>
    <p:extLst>
      <p:ext uri="{BB962C8B-B14F-4D97-AF65-F5344CB8AC3E}">
        <p14:creationId xmlns:p14="http://schemas.microsoft.com/office/powerpoint/2010/main" val="40947024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6A64A-F6C2-3B35-6D9B-640675FB21AE}"/>
              </a:ext>
            </a:extLst>
          </p:cNvPr>
          <p:cNvSpPr>
            <a:spLocks noGrp="1"/>
          </p:cNvSpPr>
          <p:nvPr>
            <p:ph type="title"/>
          </p:nvPr>
        </p:nvSpPr>
        <p:spPr/>
        <p:txBody>
          <a:bodyPr/>
          <a:lstStyle/>
          <a:p>
            <a:r>
              <a:rPr lang="en-IN" dirty="0"/>
              <a:t>Data cleaning</a:t>
            </a:r>
          </a:p>
        </p:txBody>
      </p:sp>
      <p:sp>
        <p:nvSpPr>
          <p:cNvPr id="3" name="Content Placeholder 2">
            <a:extLst>
              <a:ext uri="{FF2B5EF4-FFF2-40B4-BE49-F238E27FC236}">
                <a16:creationId xmlns:a16="http://schemas.microsoft.com/office/drawing/2014/main" id="{8889E510-C024-F01B-7642-E798A31EDCFB}"/>
              </a:ext>
            </a:extLst>
          </p:cNvPr>
          <p:cNvSpPr>
            <a:spLocks noGrp="1"/>
          </p:cNvSpPr>
          <p:nvPr>
            <p:ph sz="quarter" idx="13"/>
          </p:nvPr>
        </p:nvSpPr>
        <p:spPr/>
        <p:txBody>
          <a:bodyPr/>
          <a:lstStyle/>
          <a:p>
            <a:r>
              <a:rPr lang="en-IN" dirty="0"/>
              <a:t>In the given data set, it contains zeros instead of actual data values. We need to perform the data cleaning process, because if zeros are not replaced with useful values the it can effect the regression analysis and the output can deviate from the original value.</a:t>
            </a:r>
          </a:p>
          <a:p>
            <a:r>
              <a:rPr lang="en-IN" dirty="0"/>
              <a:t>We can replace the zeroes with either the mean or median of the corresponding column.</a:t>
            </a:r>
          </a:p>
        </p:txBody>
      </p:sp>
    </p:spTree>
    <p:extLst>
      <p:ext uri="{BB962C8B-B14F-4D97-AF65-F5344CB8AC3E}">
        <p14:creationId xmlns:p14="http://schemas.microsoft.com/office/powerpoint/2010/main" val="4209154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32B86-7611-989D-FE94-F6703E23E263}"/>
              </a:ext>
            </a:extLst>
          </p:cNvPr>
          <p:cNvSpPr>
            <a:spLocks noGrp="1"/>
          </p:cNvSpPr>
          <p:nvPr>
            <p:ph type="title"/>
          </p:nvPr>
        </p:nvSpPr>
        <p:spPr/>
        <p:txBody>
          <a:bodyPr/>
          <a:lstStyle/>
          <a:p>
            <a:r>
              <a:rPr lang="en-IN" dirty="0"/>
              <a:t>Replace the zeroes Value by Median</a:t>
            </a:r>
          </a:p>
        </p:txBody>
      </p:sp>
      <p:sp>
        <p:nvSpPr>
          <p:cNvPr id="3" name="Content Placeholder 2">
            <a:extLst>
              <a:ext uri="{FF2B5EF4-FFF2-40B4-BE49-F238E27FC236}">
                <a16:creationId xmlns:a16="http://schemas.microsoft.com/office/drawing/2014/main" id="{CACD21AB-DF1F-18F8-3E07-5CA17B3DCEC1}"/>
              </a:ext>
            </a:extLst>
          </p:cNvPr>
          <p:cNvSpPr>
            <a:spLocks noGrp="1"/>
          </p:cNvSpPr>
          <p:nvPr>
            <p:ph sz="quarter" idx="13"/>
          </p:nvPr>
        </p:nvSpPr>
        <p:spPr/>
        <p:txBody>
          <a:bodyPr/>
          <a:lstStyle/>
          <a:p>
            <a:r>
              <a:rPr lang="en-IN" dirty="0"/>
              <a:t>We will replace the zeroes with the medians of their corresponding columns because the median is least influenced with the presence of outliers where the mean can be highly influenced and gets highly deviated from the original value.</a:t>
            </a:r>
          </a:p>
          <a:p>
            <a:endParaRPr lang="en-IN" dirty="0"/>
          </a:p>
          <a:p>
            <a:r>
              <a:rPr lang="en-IN" dirty="0"/>
              <a:t>We perform the descriptive statistics for both the columns and replace the zeroes.</a:t>
            </a:r>
          </a:p>
        </p:txBody>
      </p:sp>
    </p:spTree>
    <p:extLst>
      <p:ext uri="{BB962C8B-B14F-4D97-AF65-F5344CB8AC3E}">
        <p14:creationId xmlns:p14="http://schemas.microsoft.com/office/powerpoint/2010/main" val="30460477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1199C-E310-C7AB-2BF3-2DA4D2521B69}"/>
              </a:ext>
            </a:extLst>
          </p:cNvPr>
          <p:cNvSpPr>
            <a:spLocks noGrp="1"/>
          </p:cNvSpPr>
          <p:nvPr>
            <p:ph type="title"/>
          </p:nvPr>
        </p:nvSpPr>
        <p:spPr/>
        <p:txBody>
          <a:bodyPr/>
          <a:lstStyle/>
          <a:p>
            <a:r>
              <a:rPr lang="en-IN" dirty="0"/>
              <a:t>Descriptive statistics of r &amp; d</a:t>
            </a:r>
          </a:p>
        </p:txBody>
      </p:sp>
      <p:graphicFrame>
        <p:nvGraphicFramePr>
          <p:cNvPr id="4" name="Content Placeholder 3">
            <a:extLst>
              <a:ext uri="{FF2B5EF4-FFF2-40B4-BE49-F238E27FC236}">
                <a16:creationId xmlns:a16="http://schemas.microsoft.com/office/drawing/2014/main" id="{8984E62B-281C-6611-8EC9-1635DDE6E611}"/>
              </a:ext>
            </a:extLst>
          </p:cNvPr>
          <p:cNvGraphicFramePr>
            <a:graphicFrameLocks noGrp="1"/>
          </p:cNvGraphicFramePr>
          <p:nvPr>
            <p:ph sz="quarter" idx="13"/>
            <p:extLst>
              <p:ext uri="{D42A27DB-BD31-4B8C-83A1-F6EECF244321}">
                <p14:modId xmlns:p14="http://schemas.microsoft.com/office/powerpoint/2010/main" val="3428294240"/>
              </p:ext>
            </p:extLst>
          </p:nvPr>
        </p:nvGraphicFramePr>
        <p:xfrm>
          <a:off x="4100362" y="1992429"/>
          <a:ext cx="3320716" cy="4519562"/>
        </p:xfrm>
        <a:graphic>
          <a:graphicData uri="http://schemas.openxmlformats.org/drawingml/2006/table">
            <a:tbl>
              <a:tblPr>
                <a:tableStyleId>{5C22544A-7EE6-4342-B048-85BDC9FD1C3A}</a:tableStyleId>
              </a:tblPr>
              <a:tblGrid>
                <a:gridCol w="1660358">
                  <a:extLst>
                    <a:ext uri="{9D8B030D-6E8A-4147-A177-3AD203B41FA5}">
                      <a16:colId xmlns:a16="http://schemas.microsoft.com/office/drawing/2014/main" val="316312300"/>
                    </a:ext>
                  </a:extLst>
                </a:gridCol>
                <a:gridCol w="1660358">
                  <a:extLst>
                    <a:ext uri="{9D8B030D-6E8A-4147-A177-3AD203B41FA5}">
                      <a16:colId xmlns:a16="http://schemas.microsoft.com/office/drawing/2014/main" val="2265744355"/>
                    </a:ext>
                  </a:extLst>
                </a:gridCol>
              </a:tblGrid>
              <a:tr h="282488">
                <a:tc gridSpan="2">
                  <a:txBody>
                    <a:bodyPr/>
                    <a:lstStyle/>
                    <a:p>
                      <a:pPr algn="ctr" fontAlgn="b"/>
                      <a:r>
                        <a:rPr lang="en-IN" sz="1800" u="none" strike="noStrike" dirty="0">
                          <a:effectLst/>
                        </a:rPr>
                        <a:t>R&amp;D Spend</a:t>
                      </a:r>
                      <a:endParaRPr lang="en-IN" sz="1800" b="0" i="1"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IN"/>
                    </a:p>
                  </a:txBody>
                  <a:tcPr/>
                </a:tc>
                <a:extLst>
                  <a:ext uri="{0D108BD9-81ED-4DB2-BD59-A6C34878D82A}">
                    <a16:rowId xmlns:a16="http://schemas.microsoft.com/office/drawing/2014/main" val="2917312481"/>
                  </a:ext>
                </a:extLst>
              </a:tr>
              <a:tr h="282488">
                <a:tc>
                  <a:txBody>
                    <a:bodyPr/>
                    <a:lstStyle/>
                    <a:p>
                      <a:pPr algn="l" fontAlgn="b"/>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44378556"/>
                  </a:ext>
                </a:extLst>
              </a:tr>
              <a:tr h="282488">
                <a:tc>
                  <a:txBody>
                    <a:bodyPr/>
                    <a:lstStyle/>
                    <a:p>
                      <a:pPr algn="l" fontAlgn="b"/>
                      <a:r>
                        <a:rPr lang="en-IN" sz="1800" u="none" strike="noStrike" dirty="0">
                          <a:effectLst/>
                        </a:rPr>
                        <a:t>Mean</a:t>
                      </a:r>
                      <a:endParaRPr lang="en-IN" sz="18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73721.62</a:t>
                      </a:r>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986016872"/>
                  </a:ext>
                </a:extLst>
              </a:tr>
              <a:tr h="282488">
                <a:tc>
                  <a:txBody>
                    <a:bodyPr/>
                    <a:lstStyle/>
                    <a:p>
                      <a:pPr algn="l" fontAlgn="b"/>
                      <a:r>
                        <a:rPr lang="en-IN" sz="1800" u="none" strike="noStrike">
                          <a:effectLst/>
                        </a:rPr>
                        <a:t>Standard Error</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6491.559</a:t>
                      </a:r>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64660200"/>
                  </a:ext>
                </a:extLst>
              </a:tr>
              <a:tr h="282488">
                <a:tc>
                  <a:txBody>
                    <a:bodyPr/>
                    <a:lstStyle/>
                    <a:p>
                      <a:pPr algn="l" fontAlgn="b"/>
                      <a:r>
                        <a:rPr lang="en-IN" sz="1800" u="none" strike="noStrike">
                          <a:effectLst/>
                        </a:rPr>
                        <a:t>Median</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73051.08</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62465053"/>
                  </a:ext>
                </a:extLst>
              </a:tr>
              <a:tr h="282488">
                <a:tc>
                  <a:txBody>
                    <a:bodyPr/>
                    <a:lstStyle/>
                    <a:p>
                      <a:pPr algn="l" fontAlgn="b"/>
                      <a:r>
                        <a:rPr lang="en-IN" sz="1800" u="none" strike="noStrike">
                          <a:effectLst/>
                        </a:rPr>
                        <a:t>Mode</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0</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87133793"/>
                  </a:ext>
                </a:extLst>
              </a:tr>
              <a:tr h="282488">
                <a:tc>
                  <a:txBody>
                    <a:bodyPr/>
                    <a:lstStyle/>
                    <a:p>
                      <a:pPr algn="l" fontAlgn="b"/>
                      <a:r>
                        <a:rPr lang="en-IN" sz="1800" u="none" strike="noStrike">
                          <a:effectLst/>
                        </a:rPr>
                        <a:t>Standard Deviation</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45902.26</a:t>
                      </a:r>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550713122"/>
                  </a:ext>
                </a:extLst>
              </a:tr>
              <a:tr h="282488">
                <a:tc>
                  <a:txBody>
                    <a:bodyPr/>
                    <a:lstStyle/>
                    <a:p>
                      <a:pPr algn="l" fontAlgn="b"/>
                      <a:r>
                        <a:rPr lang="en-IN" sz="1800" u="none" strike="noStrike">
                          <a:effectLst/>
                        </a:rPr>
                        <a:t>Sample Variance</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2.11E+09</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805321870"/>
                  </a:ext>
                </a:extLst>
              </a:tr>
              <a:tr h="282488">
                <a:tc>
                  <a:txBody>
                    <a:bodyPr/>
                    <a:lstStyle/>
                    <a:p>
                      <a:pPr algn="l" fontAlgn="b"/>
                      <a:r>
                        <a:rPr lang="en-IN" sz="1800" u="none" strike="noStrike">
                          <a:effectLst/>
                        </a:rPr>
                        <a:t>Kurtosis</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-0.76146</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114156989"/>
                  </a:ext>
                </a:extLst>
              </a:tr>
              <a:tr h="282488">
                <a:tc>
                  <a:txBody>
                    <a:bodyPr/>
                    <a:lstStyle/>
                    <a:p>
                      <a:pPr algn="l" fontAlgn="b"/>
                      <a:r>
                        <a:rPr lang="en-IN" sz="1800" u="none" strike="noStrike">
                          <a:effectLst/>
                        </a:rPr>
                        <a:t>Skewness</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0.164002</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895549630"/>
                  </a:ext>
                </a:extLst>
              </a:tr>
              <a:tr h="282488">
                <a:tc>
                  <a:txBody>
                    <a:bodyPr/>
                    <a:lstStyle/>
                    <a:p>
                      <a:pPr algn="l" fontAlgn="b"/>
                      <a:r>
                        <a:rPr lang="en-IN" sz="1800" u="none" strike="noStrike">
                          <a:effectLst/>
                        </a:rPr>
                        <a:t>Range</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165349.2</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8409457"/>
                  </a:ext>
                </a:extLst>
              </a:tr>
              <a:tr h="282488">
                <a:tc>
                  <a:txBody>
                    <a:bodyPr/>
                    <a:lstStyle/>
                    <a:p>
                      <a:pPr algn="l" fontAlgn="b"/>
                      <a:r>
                        <a:rPr lang="en-IN" sz="1800" u="none" strike="noStrike">
                          <a:effectLst/>
                        </a:rPr>
                        <a:t>Minimum</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0</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70132605"/>
                  </a:ext>
                </a:extLst>
              </a:tr>
              <a:tr h="282488">
                <a:tc>
                  <a:txBody>
                    <a:bodyPr/>
                    <a:lstStyle/>
                    <a:p>
                      <a:pPr algn="l" fontAlgn="b"/>
                      <a:r>
                        <a:rPr lang="en-IN" sz="1800" u="none" strike="noStrike">
                          <a:effectLst/>
                        </a:rPr>
                        <a:t>Maximum</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165349.2</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34342492"/>
                  </a:ext>
                </a:extLst>
              </a:tr>
              <a:tr h="282488">
                <a:tc>
                  <a:txBody>
                    <a:bodyPr/>
                    <a:lstStyle/>
                    <a:p>
                      <a:pPr algn="l" fontAlgn="b"/>
                      <a:r>
                        <a:rPr lang="en-IN" sz="1800" u="none" strike="noStrike">
                          <a:effectLst/>
                        </a:rPr>
                        <a:t>Sum</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3686081</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84725400"/>
                  </a:ext>
                </a:extLst>
              </a:tr>
              <a:tr h="292228">
                <a:tc>
                  <a:txBody>
                    <a:bodyPr/>
                    <a:lstStyle/>
                    <a:p>
                      <a:pPr algn="l" fontAlgn="b"/>
                      <a:r>
                        <a:rPr lang="en-IN" sz="1800" u="none" strike="noStrike">
                          <a:effectLst/>
                        </a:rPr>
                        <a:t>Count</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50</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3404938"/>
                  </a:ext>
                </a:extLst>
              </a:tr>
            </a:tbl>
          </a:graphicData>
        </a:graphic>
      </p:graphicFrame>
    </p:spTree>
    <p:extLst>
      <p:ext uri="{BB962C8B-B14F-4D97-AF65-F5344CB8AC3E}">
        <p14:creationId xmlns:p14="http://schemas.microsoft.com/office/powerpoint/2010/main" val="10949207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D68A2-86A1-D8A8-CBE3-7A4B1F695F38}"/>
              </a:ext>
            </a:extLst>
          </p:cNvPr>
          <p:cNvSpPr>
            <a:spLocks noGrp="1"/>
          </p:cNvSpPr>
          <p:nvPr>
            <p:ph type="title"/>
          </p:nvPr>
        </p:nvSpPr>
        <p:spPr/>
        <p:txBody>
          <a:bodyPr/>
          <a:lstStyle/>
          <a:p>
            <a:r>
              <a:rPr lang="en-IN" dirty="0"/>
              <a:t>Median of the r &amp; d </a:t>
            </a:r>
          </a:p>
        </p:txBody>
      </p:sp>
      <p:sp>
        <p:nvSpPr>
          <p:cNvPr id="3" name="Content Placeholder 2">
            <a:extLst>
              <a:ext uri="{FF2B5EF4-FFF2-40B4-BE49-F238E27FC236}">
                <a16:creationId xmlns:a16="http://schemas.microsoft.com/office/drawing/2014/main" id="{3686130A-DE01-9C6F-1BA4-1C92ADF034A4}"/>
              </a:ext>
            </a:extLst>
          </p:cNvPr>
          <p:cNvSpPr>
            <a:spLocks noGrp="1"/>
          </p:cNvSpPr>
          <p:nvPr>
            <p:ph sz="quarter" idx="13"/>
          </p:nvPr>
        </p:nvSpPr>
        <p:spPr/>
        <p:txBody>
          <a:bodyPr/>
          <a:lstStyle/>
          <a:p>
            <a:r>
              <a:rPr lang="en-IN" dirty="0"/>
              <a:t> By performing Descriptive statistics we get the median as “</a:t>
            </a:r>
            <a:r>
              <a:rPr lang="en-IN" sz="2000" u="none" strike="noStrike" dirty="0">
                <a:effectLst/>
              </a:rPr>
              <a:t>73051.08</a:t>
            </a:r>
            <a:r>
              <a:rPr lang="en-IN" dirty="0">
                <a:solidFill>
                  <a:srgbClr val="000000"/>
                </a:solidFill>
                <a:latin typeface="Calibri" panose="020F0502020204030204" pitchFamily="34" charset="0"/>
              </a:rPr>
              <a:t> “.</a:t>
            </a:r>
          </a:p>
          <a:p>
            <a:endParaRPr lang="en-IN" dirty="0">
              <a:solidFill>
                <a:srgbClr val="000000"/>
              </a:solidFill>
              <a:latin typeface="Calibri" panose="020F0502020204030204" pitchFamily="34" charset="0"/>
            </a:endParaRPr>
          </a:p>
          <a:p>
            <a:r>
              <a:rPr lang="en-IN" dirty="0">
                <a:solidFill>
                  <a:srgbClr val="000000"/>
                </a:solidFill>
                <a:latin typeface="Calibri" panose="020F0502020204030204" pitchFamily="34" charset="0"/>
              </a:rPr>
              <a:t>So, we replace the zeroes with the above median value. </a:t>
            </a:r>
            <a:r>
              <a:rPr lang="en-IN" dirty="0"/>
              <a:t> </a:t>
            </a:r>
          </a:p>
        </p:txBody>
      </p:sp>
    </p:spTree>
    <p:extLst>
      <p:ext uri="{BB962C8B-B14F-4D97-AF65-F5344CB8AC3E}">
        <p14:creationId xmlns:p14="http://schemas.microsoft.com/office/powerpoint/2010/main" val="1921545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76558-EC29-284C-9262-FA993D6FEFAD}"/>
              </a:ext>
            </a:extLst>
          </p:cNvPr>
          <p:cNvSpPr>
            <a:spLocks noGrp="1"/>
          </p:cNvSpPr>
          <p:nvPr>
            <p:ph type="title"/>
          </p:nvPr>
        </p:nvSpPr>
        <p:spPr/>
        <p:txBody>
          <a:bodyPr/>
          <a:lstStyle/>
          <a:p>
            <a:r>
              <a:rPr lang="en-IN" dirty="0"/>
              <a:t>Descriptive statistics of marketing</a:t>
            </a:r>
          </a:p>
        </p:txBody>
      </p:sp>
      <p:graphicFrame>
        <p:nvGraphicFramePr>
          <p:cNvPr id="4" name="Content Placeholder 3">
            <a:extLst>
              <a:ext uri="{FF2B5EF4-FFF2-40B4-BE49-F238E27FC236}">
                <a16:creationId xmlns:a16="http://schemas.microsoft.com/office/drawing/2014/main" id="{2F2E6843-EE91-5544-0FFD-36544EA625D8}"/>
              </a:ext>
            </a:extLst>
          </p:cNvPr>
          <p:cNvGraphicFramePr>
            <a:graphicFrameLocks noGrp="1"/>
          </p:cNvGraphicFramePr>
          <p:nvPr>
            <p:ph sz="quarter" idx="13"/>
            <p:extLst>
              <p:ext uri="{D42A27DB-BD31-4B8C-83A1-F6EECF244321}">
                <p14:modId xmlns:p14="http://schemas.microsoft.com/office/powerpoint/2010/main" val="196828352"/>
              </p:ext>
            </p:extLst>
          </p:nvPr>
        </p:nvGraphicFramePr>
        <p:xfrm>
          <a:off x="3984859" y="1799924"/>
          <a:ext cx="3628724" cy="5003146"/>
        </p:xfrm>
        <a:graphic>
          <a:graphicData uri="http://schemas.openxmlformats.org/drawingml/2006/table">
            <a:tbl>
              <a:tblPr>
                <a:tableStyleId>{5C22544A-7EE6-4342-B048-85BDC9FD1C3A}</a:tableStyleId>
              </a:tblPr>
              <a:tblGrid>
                <a:gridCol w="1814362">
                  <a:extLst>
                    <a:ext uri="{9D8B030D-6E8A-4147-A177-3AD203B41FA5}">
                      <a16:colId xmlns:a16="http://schemas.microsoft.com/office/drawing/2014/main" val="2145465155"/>
                    </a:ext>
                  </a:extLst>
                </a:gridCol>
                <a:gridCol w="1814362">
                  <a:extLst>
                    <a:ext uri="{9D8B030D-6E8A-4147-A177-3AD203B41FA5}">
                      <a16:colId xmlns:a16="http://schemas.microsoft.com/office/drawing/2014/main" val="3390108919"/>
                    </a:ext>
                  </a:extLst>
                </a:gridCol>
              </a:tblGrid>
              <a:tr h="258166">
                <a:tc gridSpan="2">
                  <a:txBody>
                    <a:bodyPr/>
                    <a:lstStyle/>
                    <a:p>
                      <a:pPr algn="ctr" fontAlgn="b"/>
                      <a:r>
                        <a:rPr lang="en-IN" sz="1800" u="none" strike="noStrike" dirty="0">
                          <a:effectLst/>
                        </a:rPr>
                        <a:t>Marketing Spend</a:t>
                      </a:r>
                      <a:endParaRPr lang="en-IN" sz="1800" b="0" i="1"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IN"/>
                    </a:p>
                  </a:txBody>
                  <a:tcPr/>
                </a:tc>
                <a:extLst>
                  <a:ext uri="{0D108BD9-81ED-4DB2-BD59-A6C34878D82A}">
                    <a16:rowId xmlns:a16="http://schemas.microsoft.com/office/drawing/2014/main" val="2762994326"/>
                  </a:ext>
                </a:extLst>
              </a:tr>
              <a:tr h="258166">
                <a:tc>
                  <a:txBody>
                    <a:bodyPr/>
                    <a:lstStyle/>
                    <a:p>
                      <a:pPr algn="l" fontAlgn="b"/>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339472490"/>
                  </a:ext>
                </a:extLst>
              </a:tr>
              <a:tr h="258166">
                <a:tc>
                  <a:txBody>
                    <a:bodyPr/>
                    <a:lstStyle/>
                    <a:p>
                      <a:pPr algn="l" fontAlgn="b"/>
                      <a:r>
                        <a:rPr lang="en-IN" sz="1800" u="none" strike="noStrike" dirty="0">
                          <a:effectLst/>
                        </a:rPr>
                        <a:t>Mean</a:t>
                      </a:r>
                      <a:endParaRPr lang="en-IN" sz="18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211025.1</a:t>
                      </a:r>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8789778"/>
                  </a:ext>
                </a:extLst>
              </a:tr>
              <a:tr h="478944">
                <a:tc>
                  <a:txBody>
                    <a:bodyPr/>
                    <a:lstStyle/>
                    <a:p>
                      <a:pPr algn="l" fontAlgn="b"/>
                      <a:r>
                        <a:rPr lang="en-IN" sz="1800" u="none" strike="noStrike">
                          <a:effectLst/>
                        </a:rPr>
                        <a:t>Standard Error</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17294.46</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792362713"/>
                  </a:ext>
                </a:extLst>
              </a:tr>
              <a:tr h="258166">
                <a:tc>
                  <a:txBody>
                    <a:bodyPr/>
                    <a:lstStyle/>
                    <a:p>
                      <a:pPr algn="l" fontAlgn="b"/>
                      <a:r>
                        <a:rPr lang="en-IN" sz="1800" u="none" strike="noStrike">
                          <a:effectLst/>
                        </a:rPr>
                        <a:t>Median</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212716.2</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76232688"/>
                  </a:ext>
                </a:extLst>
              </a:tr>
              <a:tr h="258166">
                <a:tc>
                  <a:txBody>
                    <a:bodyPr/>
                    <a:lstStyle/>
                    <a:p>
                      <a:pPr algn="l" fontAlgn="b"/>
                      <a:r>
                        <a:rPr lang="en-IN" sz="1800" u="none" strike="noStrike">
                          <a:effectLst/>
                        </a:rPr>
                        <a:t>Mode</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0</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222901238"/>
                  </a:ext>
                </a:extLst>
              </a:tr>
              <a:tr h="478944">
                <a:tc>
                  <a:txBody>
                    <a:bodyPr/>
                    <a:lstStyle/>
                    <a:p>
                      <a:pPr algn="l" fontAlgn="b"/>
                      <a:r>
                        <a:rPr lang="en-IN" sz="1800" u="none" strike="noStrike">
                          <a:effectLst/>
                        </a:rPr>
                        <a:t>Standard Deviation</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122290.3</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690502882"/>
                  </a:ext>
                </a:extLst>
              </a:tr>
              <a:tr h="478944">
                <a:tc>
                  <a:txBody>
                    <a:bodyPr/>
                    <a:lstStyle/>
                    <a:p>
                      <a:pPr algn="l" fontAlgn="b"/>
                      <a:r>
                        <a:rPr lang="en-IN" sz="1800" u="none" strike="noStrike">
                          <a:effectLst/>
                        </a:rPr>
                        <a:t>Sample Variance</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1.5E+10</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648424109"/>
                  </a:ext>
                </a:extLst>
              </a:tr>
              <a:tr h="258166">
                <a:tc>
                  <a:txBody>
                    <a:bodyPr/>
                    <a:lstStyle/>
                    <a:p>
                      <a:pPr algn="l" fontAlgn="b"/>
                      <a:r>
                        <a:rPr lang="en-IN" sz="1800" u="none" strike="noStrike">
                          <a:effectLst/>
                        </a:rPr>
                        <a:t>Kurtosis</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-0.6717</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004869414"/>
                  </a:ext>
                </a:extLst>
              </a:tr>
              <a:tr h="258166">
                <a:tc>
                  <a:txBody>
                    <a:bodyPr/>
                    <a:lstStyle/>
                    <a:p>
                      <a:pPr algn="l" fontAlgn="b"/>
                      <a:r>
                        <a:rPr lang="en-IN" sz="1800" u="none" strike="noStrike">
                          <a:effectLst/>
                        </a:rPr>
                        <a:t>Skewness</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-0.04647</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526245961"/>
                  </a:ext>
                </a:extLst>
              </a:tr>
              <a:tr h="258166">
                <a:tc>
                  <a:txBody>
                    <a:bodyPr/>
                    <a:lstStyle/>
                    <a:p>
                      <a:pPr algn="l" fontAlgn="b"/>
                      <a:r>
                        <a:rPr lang="en-IN" sz="1800" u="none" strike="noStrike">
                          <a:effectLst/>
                        </a:rPr>
                        <a:t>Range</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471784.1</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303089284"/>
                  </a:ext>
                </a:extLst>
              </a:tr>
              <a:tr h="258166">
                <a:tc>
                  <a:txBody>
                    <a:bodyPr/>
                    <a:lstStyle/>
                    <a:p>
                      <a:pPr algn="l" fontAlgn="b"/>
                      <a:r>
                        <a:rPr lang="en-IN" sz="1800" u="none" strike="noStrike">
                          <a:effectLst/>
                        </a:rPr>
                        <a:t>Minimum</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0</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512458736"/>
                  </a:ext>
                </a:extLst>
              </a:tr>
              <a:tr h="258166">
                <a:tc>
                  <a:txBody>
                    <a:bodyPr/>
                    <a:lstStyle/>
                    <a:p>
                      <a:pPr algn="l" fontAlgn="b"/>
                      <a:r>
                        <a:rPr lang="en-IN" sz="1800" u="none" strike="noStrike">
                          <a:effectLst/>
                        </a:rPr>
                        <a:t>Maximum</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471784.1</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21141153"/>
                  </a:ext>
                </a:extLst>
              </a:tr>
              <a:tr h="478944">
                <a:tc>
                  <a:txBody>
                    <a:bodyPr/>
                    <a:lstStyle/>
                    <a:p>
                      <a:pPr algn="l" fontAlgn="b"/>
                      <a:r>
                        <a:rPr lang="en-IN" sz="1800" u="none" strike="noStrike">
                          <a:effectLst/>
                        </a:rPr>
                        <a:t>Sum</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10551255</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98096336"/>
                  </a:ext>
                </a:extLst>
              </a:tr>
              <a:tr h="267069">
                <a:tc>
                  <a:txBody>
                    <a:bodyPr/>
                    <a:lstStyle/>
                    <a:p>
                      <a:pPr algn="l" fontAlgn="b"/>
                      <a:r>
                        <a:rPr lang="en-IN" sz="1800" u="none" strike="noStrike">
                          <a:effectLst/>
                        </a:rPr>
                        <a:t>Count</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50</a:t>
                      </a:r>
                      <a:endParaRPr lang="en-IN" sz="18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98414259"/>
                  </a:ext>
                </a:extLst>
              </a:tr>
            </a:tbl>
          </a:graphicData>
        </a:graphic>
      </p:graphicFrame>
    </p:spTree>
    <p:extLst>
      <p:ext uri="{BB962C8B-B14F-4D97-AF65-F5344CB8AC3E}">
        <p14:creationId xmlns:p14="http://schemas.microsoft.com/office/powerpoint/2010/main" val="1702669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E8ED6-CC26-1D45-5B03-005A26D10AFD}"/>
              </a:ext>
            </a:extLst>
          </p:cNvPr>
          <p:cNvSpPr>
            <a:spLocks noGrp="1"/>
          </p:cNvSpPr>
          <p:nvPr>
            <p:ph type="title"/>
          </p:nvPr>
        </p:nvSpPr>
        <p:spPr/>
        <p:txBody>
          <a:bodyPr/>
          <a:lstStyle/>
          <a:p>
            <a:r>
              <a:rPr lang="en-IN" dirty="0"/>
              <a:t>Median of marketing</a:t>
            </a:r>
          </a:p>
        </p:txBody>
      </p:sp>
      <p:sp>
        <p:nvSpPr>
          <p:cNvPr id="3" name="Content Placeholder 2">
            <a:extLst>
              <a:ext uri="{FF2B5EF4-FFF2-40B4-BE49-F238E27FC236}">
                <a16:creationId xmlns:a16="http://schemas.microsoft.com/office/drawing/2014/main" id="{BE9A8C58-5165-41A2-2667-C2D41AE9FDA7}"/>
              </a:ext>
            </a:extLst>
          </p:cNvPr>
          <p:cNvSpPr>
            <a:spLocks noGrp="1"/>
          </p:cNvSpPr>
          <p:nvPr>
            <p:ph sz="quarter" idx="13"/>
          </p:nvPr>
        </p:nvSpPr>
        <p:spPr>
          <a:xfrm>
            <a:off x="913774" y="2367093"/>
            <a:ext cx="10363826" cy="2702058"/>
          </a:xfrm>
        </p:spPr>
        <p:txBody>
          <a:bodyPr/>
          <a:lstStyle/>
          <a:p>
            <a:r>
              <a:rPr lang="en-IN" dirty="0"/>
              <a:t>From the statistics we get the median as “</a:t>
            </a:r>
            <a:r>
              <a:rPr lang="en-IN" sz="2000" u="none" strike="noStrike" dirty="0">
                <a:effectLst/>
              </a:rPr>
              <a:t>212716.2 “.</a:t>
            </a:r>
          </a:p>
          <a:p>
            <a:endParaRPr lang="en-IN" b="0" i="0" dirty="0">
              <a:solidFill>
                <a:srgbClr val="000000"/>
              </a:solidFill>
              <a:latin typeface="Calibri" panose="020F0502020204030204" pitchFamily="34" charset="0"/>
            </a:endParaRPr>
          </a:p>
          <a:p>
            <a:r>
              <a:rPr lang="en-IN" sz="2000" u="none" strike="noStrike" dirty="0">
                <a:solidFill>
                  <a:srgbClr val="000000"/>
                </a:solidFill>
                <a:effectLst/>
                <a:latin typeface="Calibri" panose="020F0502020204030204" pitchFamily="34" charset="0"/>
              </a:rPr>
              <a:t>So, we replace the zeroes with the above median value</a:t>
            </a:r>
            <a:r>
              <a:rPr lang="en-IN" dirty="0">
                <a:solidFill>
                  <a:srgbClr val="000000"/>
                </a:solidFill>
                <a:latin typeface="Calibri" panose="020F0502020204030204" pitchFamily="34" charset="0"/>
              </a:rPr>
              <a:t>.</a:t>
            </a:r>
            <a:endParaRPr lang="en-IN" sz="2000" b="0" i="0" u="none" strike="noStrike"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2645616260"/>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230</TotalTime>
  <Words>702</Words>
  <Application>Microsoft Office PowerPoint</Application>
  <PresentationFormat>Widescreen</PresentationFormat>
  <Paragraphs>159</Paragraphs>
  <Slides>19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Book Antiqua</vt:lpstr>
      <vt:lpstr>Calibri</vt:lpstr>
      <vt:lpstr>Tw Cen MT</vt:lpstr>
      <vt:lpstr>Droplet</vt:lpstr>
      <vt:lpstr>Capstone project – 01  PRDA 01 - Profit Analysis</vt:lpstr>
      <vt:lpstr>Objective of the project</vt:lpstr>
      <vt:lpstr>tools</vt:lpstr>
      <vt:lpstr>Data cleaning</vt:lpstr>
      <vt:lpstr>Replace the zeroes Value by Median</vt:lpstr>
      <vt:lpstr>Descriptive statistics of r &amp; d</vt:lpstr>
      <vt:lpstr>Median of the r &amp; d </vt:lpstr>
      <vt:lpstr>Descriptive statistics of marketing</vt:lpstr>
      <vt:lpstr>Median of marketing</vt:lpstr>
      <vt:lpstr>Regression analysis</vt:lpstr>
      <vt:lpstr>Regression analysis</vt:lpstr>
      <vt:lpstr>Profit prediction</vt:lpstr>
      <vt:lpstr>Profit prediction</vt:lpstr>
      <vt:lpstr>Visualization in power bi</vt:lpstr>
      <vt:lpstr>PowerPoint Presentation</vt:lpstr>
      <vt:lpstr>Insights from the visualization</vt:lpstr>
      <vt:lpstr>suggestions</vt:lpstr>
      <vt:lpstr>Presentation video</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01  PRDA 01 - Profit Analysis</dc:title>
  <dc:creator>918688780819</dc:creator>
  <cp:lastModifiedBy>DELL</cp:lastModifiedBy>
  <cp:revision>14</cp:revision>
  <dcterms:created xsi:type="dcterms:W3CDTF">2023-07-22T05:02:41Z</dcterms:created>
  <dcterms:modified xsi:type="dcterms:W3CDTF">2023-08-26T06:57:23Z</dcterms:modified>
</cp:coreProperties>
</file>

<file path=docProps/thumbnail.jpeg>
</file>